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68" r:id="rId2"/>
    <p:sldId id="278" r:id="rId3"/>
    <p:sldId id="269" r:id="rId4"/>
    <p:sldId id="282" r:id="rId5"/>
    <p:sldId id="280" r:id="rId6"/>
    <p:sldId id="290" r:id="rId7"/>
    <p:sldId id="299" r:id="rId8"/>
    <p:sldId id="291" r:id="rId9"/>
    <p:sldId id="300" r:id="rId10"/>
    <p:sldId id="292" r:id="rId11"/>
    <p:sldId id="301" r:id="rId12"/>
    <p:sldId id="293" r:id="rId13"/>
    <p:sldId id="302" r:id="rId14"/>
    <p:sldId id="294" r:id="rId15"/>
    <p:sldId id="303" r:id="rId16"/>
    <p:sldId id="279" r:id="rId17"/>
    <p:sldId id="286" r:id="rId18"/>
    <p:sldId id="304" r:id="rId19"/>
    <p:sldId id="287" r:id="rId20"/>
    <p:sldId id="305" r:id="rId21"/>
    <p:sldId id="288" r:id="rId22"/>
    <p:sldId id="306" r:id="rId23"/>
    <p:sldId id="289" r:id="rId24"/>
    <p:sldId id="307" r:id="rId25"/>
    <p:sldId id="281" r:id="rId26"/>
    <p:sldId id="295" r:id="rId27"/>
    <p:sldId id="308" r:id="rId28"/>
    <p:sldId id="296" r:id="rId29"/>
    <p:sldId id="309" r:id="rId30"/>
    <p:sldId id="297" r:id="rId31"/>
    <p:sldId id="310" r:id="rId32"/>
    <p:sldId id="284" r:id="rId33"/>
    <p:sldId id="298" r:id="rId34"/>
    <p:sldId id="285" r:id="rId35"/>
    <p:sldId id="270" r:id="rId36"/>
    <p:sldId id="312"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CF"/>
    <a:srgbClr val="F88C7A"/>
    <a:srgbClr val="FAB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44" autoAdjust="0"/>
    <p:restoredTop sz="79417" autoAdjust="0"/>
  </p:normalViewPr>
  <p:slideViewPr>
    <p:cSldViewPr>
      <p:cViewPr>
        <p:scale>
          <a:sx n="60" d="100"/>
          <a:sy n="60" d="100"/>
        </p:scale>
        <p:origin x="-348" y="-6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B2C3E6C6-A444-4E46-AB36-8F2671C9636E}" type="datetimeFigureOut">
              <a:rPr lang="en-US"/>
              <a:pPr>
                <a:defRPr/>
              </a:pPr>
              <a:t>3/12/2013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62A9CD14-BC45-4AF4-BA37-0F97F9F0FD2C}" type="slidenum">
              <a:rPr lang="en-US"/>
              <a:pPr>
                <a:defRPr/>
              </a:pPr>
              <a:t>‹#›</a:t>
            </a:fld>
            <a:endParaRPr lang="en-US"/>
          </a:p>
        </p:txBody>
      </p:sp>
    </p:spTree>
    <p:extLst>
      <p:ext uri="{BB962C8B-B14F-4D97-AF65-F5344CB8AC3E}">
        <p14:creationId xmlns:p14="http://schemas.microsoft.com/office/powerpoint/2010/main" val="2986941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4C816D56-DD5F-486A-AEA0-417E047C1A2B}" type="datetimeFigureOut">
              <a:rPr lang="en-US"/>
              <a:pPr>
                <a:defRPr/>
              </a:pPr>
              <a:t>3/12/2013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D289039F-7E5C-4B67-A6B2-982DFB0A4F05}" type="slidenum">
              <a:rPr lang="en-US"/>
              <a:pPr>
                <a:defRPr/>
              </a:pPr>
              <a:t>‹#›</a:t>
            </a:fld>
            <a:endParaRPr lang="en-US"/>
          </a:p>
        </p:txBody>
      </p:sp>
    </p:spTree>
    <p:extLst>
      <p:ext uri="{BB962C8B-B14F-4D97-AF65-F5344CB8AC3E}">
        <p14:creationId xmlns:p14="http://schemas.microsoft.com/office/powerpoint/2010/main" val="972043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emrobotics.cs.pdx.edu/node/29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emrobotics.cs.pdx.edu/node/317"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97.intel.com/en/TheJourneyInside/ExploreTheCurriculum/EC_CircuitsAndSwitches/" TargetMode="External"/><Relationship Id="rId5" Type="http://schemas.openxmlformats.org/officeDocument/2006/relationships/hyperlink" Target="http://www97.intel.com/en/TheJourneyInside/ExploreTheCurriculum/EC_CircuitsAndSwitches/CSLesson8/" TargetMode="External"/><Relationship Id="rId4" Type="http://schemas.openxmlformats.org/officeDocument/2006/relationships/hyperlink" Target="http://www97.intel.com/en/TheJourneyInside/ExploreTheCurriculum/EC_CircuitsAndSwitches/CSLesson6/"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emrobotics.cs.pdx.edu/users/randy-steele"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temrobotics.cs.pdx.edu/printpdf/317" TargetMode="External"/><Relationship Id="rId4" Type="http://schemas.openxmlformats.org/officeDocument/2006/relationships/hyperlink" Target="http://stemrobotics.cs.pdx.edu/print/317"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temrobotics.cs.pdx.edu/users/randy-steele"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phet.colorado.edu/en/simulation/circuit-construction-kit-dc-virtual-lab"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temrobotics.cs.pdx.edu/sites/default/files/Circuit%20and%20Switches%20Worksheet.doc" TargetMode="External"/><Relationship Id="rId3" Type="http://schemas.openxmlformats.org/officeDocument/2006/relationships/hyperlink" Target="http://stemrobotics.cs.pdx.edu/node/304" TargetMode="External"/><Relationship Id="rId7" Type="http://schemas.openxmlformats.org/officeDocument/2006/relationships/hyperlink" Target="http://stemrobotics.cs.pdx.edu/printpdf/304"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temrobotics.cs.pdx.edu/print/304" TargetMode="External"/><Relationship Id="rId5" Type="http://schemas.openxmlformats.org/officeDocument/2006/relationships/hyperlink" Target="http://stemrobotics.cs.pdx.edu/users/randy-steele" TargetMode="External"/><Relationship Id="rId4" Type="http://schemas.openxmlformats.org/officeDocument/2006/relationships/hyperlink" Target="http://stemrobotics.cs.pdx.edu/node/477" TargetMode="External"/><Relationship Id="rId9" Type="http://schemas.openxmlformats.org/officeDocument/2006/relationships/hyperlink" Target="http://stemrobotics.cs.pdx.edu/node/305"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temrobotics.cs.pdx.edu/sites/default/files/Circuit%20and%20Switches%20Worksheet.doc" TargetMode="External"/><Relationship Id="rId3" Type="http://schemas.openxmlformats.org/officeDocument/2006/relationships/hyperlink" Target="http://stemrobotics.cs.pdx.edu/node/304" TargetMode="External"/><Relationship Id="rId7" Type="http://schemas.openxmlformats.org/officeDocument/2006/relationships/hyperlink" Target="http://stemrobotics.cs.pdx.edu/printpdf/304"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temrobotics.cs.pdx.edu/print/304" TargetMode="External"/><Relationship Id="rId5" Type="http://schemas.openxmlformats.org/officeDocument/2006/relationships/hyperlink" Target="http://stemrobotics.cs.pdx.edu/users/randy-steele" TargetMode="External"/><Relationship Id="rId4" Type="http://schemas.openxmlformats.org/officeDocument/2006/relationships/hyperlink" Target="http://stemrobotics.cs.pdx.edu/node/477" TargetMode="External"/><Relationship Id="rId9" Type="http://schemas.openxmlformats.org/officeDocument/2006/relationships/hyperlink" Target="http://stemrobotics.cs.pdx.edu/node/30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mrobotics.cs.pdx.edu/node/317"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97.intel.com/en/TheJourneyInside/ExploreTheCurriculum/EC_CircuitsAndSwitches/" TargetMode="External"/><Relationship Id="rId4" Type="http://schemas.openxmlformats.org/officeDocument/2006/relationships/hyperlink" Target="http://www97.intel.com/en/TheJourneyInside/ExploreTheCurriculum/EC_CircuitsAndSwitches/CSLesson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pPr>
                <a:defRPr/>
              </a:pPr>
              <a:t>1</a:t>
            </a:fld>
            <a:endParaRPr lang="en-US"/>
          </a:p>
        </p:txBody>
      </p:sp>
    </p:spTree>
    <p:extLst>
      <p:ext uri="{BB962C8B-B14F-4D97-AF65-F5344CB8AC3E}">
        <p14:creationId xmlns:p14="http://schemas.microsoft.com/office/powerpoint/2010/main" val="231794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Which part of a circuit does something useful for you? </a:t>
            </a:r>
          </a:p>
          <a:p>
            <a:pPr>
              <a:buFont typeface="Arial" charset="0"/>
              <a:buNone/>
            </a:pPr>
            <a:r>
              <a:rPr lang="en-US" dirty="0" smtClean="0"/>
              <a:t>A) Power Source</a:t>
            </a:r>
          </a:p>
          <a:p>
            <a:pPr>
              <a:buFont typeface="Arial" charset="0"/>
              <a:buNone/>
            </a:pPr>
            <a:r>
              <a:rPr lang="en-US" dirty="0" smtClean="0"/>
              <a:t>B) Conducting Path</a:t>
            </a:r>
          </a:p>
          <a:p>
            <a:pPr>
              <a:buFont typeface="Arial" charset="0"/>
              <a:buNone/>
            </a:pPr>
            <a:r>
              <a:rPr lang="en-US" dirty="0" smtClean="0"/>
              <a:t>C) Switch</a:t>
            </a:r>
          </a:p>
          <a:p>
            <a:pPr>
              <a:buFont typeface="Arial" charset="0"/>
              <a:buNone/>
            </a:pPr>
            <a:r>
              <a:rPr lang="en-US" b="1" i="1" u="sng" dirty="0" smtClean="0"/>
              <a:t>D) Load</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10</a:t>
            </a:fld>
            <a:endParaRPr lang="en-US"/>
          </a:p>
        </p:txBody>
      </p:sp>
    </p:spTree>
    <p:extLst>
      <p:ext uri="{BB962C8B-B14F-4D97-AF65-F5344CB8AC3E}">
        <p14:creationId xmlns:p14="http://schemas.microsoft.com/office/powerpoint/2010/main" val="211212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Which part of a circuit does something useful for you? </a:t>
            </a:r>
          </a:p>
          <a:p>
            <a:pPr>
              <a:buFont typeface="Arial" charset="0"/>
              <a:buNone/>
            </a:pPr>
            <a:r>
              <a:rPr lang="en-US" dirty="0" smtClean="0"/>
              <a:t>A) Power Source</a:t>
            </a:r>
          </a:p>
          <a:p>
            <a:pPr>
              <a:buFont typeface="Arial" charset="0"/>
              <a:buNone/>
            </a:pPr>
            <a:r>
              <a:rPr lang="en-US" dirty="0" smtClean="0"/>
              <a:t>B) Conducting Path</a:t>
            </a:r>
          </a:p>
          <a:p>
            <a:pPr>
              <a:buFont typeface="Arial" charset="0"/>
              <a:buNone/>
            </a:pPr>
            <a:r>
              <a:rPr lang="en-US" dirty="0" smtClean="0"/>
              <a:t>C) Switch</a:t>
            </a:r>
          </a:p>
          <a:p>
            <a:pPr>
              <a:buFont typeface="Arial" charset="0"/>
              <a:buNone/>
            </a:pPr>
            <a:r>
              <a:rPr lang="en-US" b="1" i="1" u="sng" dirty="0" smtClean="0"/>
              <a:t>D) Load</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11</a:t>
            </a:fld>
            <a:endParaRPr lang="en-US"/>
          </a:p>
        </p:txBody>
      </p:sp>
    </p:spTree>
    <p:extLst>
      <p:ext uri="{BB962C8B-B14F-4D97-AF65-F5344CB8AC3E}">
        <p14:creationId xmlns:p14="http://schemas.microsoft.com/office/powerpoint/2010/main" val="2112129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Which part of a circuit is made only out of insulators? </a:t>
            </a:r>
          </a:p>
          <a:p>
            <a:pPr>
              <a:buFont typeface="Arial" charset="0"/>
              <a:buNone/>
            </a:pPr>
            <a:r>
              <a:rPr lang="en-US" dirty="0" smtClean="0"/>
              <a:t>A) Power Source</a:t>
            </a:r>
          </a:p>
          <a:p>
            <a:pPr>
              <a:buFont typeface="Arial" charset="0"/>
              <a:buNone/>
            </a:pPr>
            <a:r>
              <a:rPr lang="en-US" dirty="0" smtClean="0"/>
              <a:t>B) Conducting Path</a:t>
            </a:r>
          </a:p>
          <a:p>
            <a:pPr>
              <a:buFont typeface="Arial" charset="0"/>
              <a:buNone/>
            </a:pPr>
            <a:r>
              <a:rPr lang="en-US" dirty="0" smtClean="0"/>
              <a:t>C) Switch</a:t>
            </a:r>
          </a:p>
          <a:p>
            <a:pPr>
              <a:buFont typeface="Arial" charset="0"/>
              <a:buNone/>
            </a:pPr>
            <a:r>
              <a:rPr lang="en-US" dirty="0" smtClean="0"/>
              <a:t>D) Load</a:t>
            </a:r>
          </a:p>
          <a:p>
            <a:pPr>
              <a:buFont typeface="Arial" charset="0"/>
              <a:buNone/>
            </a:pPr>
            <a:r>
              <a:rPr lang="en-US" b="1" i="1" u="sng"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12</a:t>
            </a:fld>
            <a:endParaRPr lang="en-US"/>
          </a:p>
        </p:txBody>
      </p:sp>
    </p:spTree>
    <p:extLst>
      <p:ext uri="{BB962C8B-B14F-4D97-AF65-F5344CB8AC3E}">
        <p14:creationId xmlns:p14="http://schemas.microsoft.com/office/powerpoint/2010/main" val="3833865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Which part of a circuit is made only out of insulators? </a:t>
            </a:r>
          </a:p>
          <a:p>
            <a:pPr>
              <a:buFont typeface="Arial" charset="0"/>
              <a:buNone/>
            </a:pPr>
            <a:r>
              <a:rPr lang="en-US" dirty="0" smtClean="0"/>
              <a:t>A) Power Source</a:t>
            </a:r>
          </a:p>
          <a:p>
            <a:pPr>
              <a:buFont typeface="Arial" charset="0"/>
              <a:buNone/>
            </a:pPr>
            <a:r>
              <a:rPr lang="en-US" dirty="0" smtClean="0"/>
              <a:t>B) Conducting Path</a:t>
            </a:r>
          </a:p>
          <a:p>
            <a:pPr>
              <a:buFont typeface="Arial" charset="0"/>
              <a:buNone/>
            </a:pPr>
            <a:r>
              <a:rPr lang="en-US" dirty="0" smtClean="0"/>
              <a:t>C) Switch</a:t>
            </a:r>
          </a:p>
          <a:p>
            <a:pPr>
              <a:buFont typeface="Arial" charset="0"/>
              <a:buNone/>
            </a:pPr>
            <a:r>
              <a:rPr lang="en-US" dirty="0" smtClean="0"/>
              <a:t>D) Load</a:t>
            </a:r>
          </a:p>
          <a:p>
            <a:pPr>
              <a:buFont typeface="Arial" charset="0"/>
              <a:buNone/>
            </a:pPr>
            <a:r>
              <a:rPr lang="en-US" b="1" i="1" u="sng"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13</a:t>
            </a:fld>
            <a:endParaRPr lang="en-US"/>
          </a:p>
        </p:txBody>
      </p:sp>
    </p:spTree>
    <p:extLst>
      <p:ext uri="{BB962C8B-B14F-4D97-AF65-F5344CB8AC3E}">
        <p14:creationId xmlns:p14="http://schemas.microsoft.com/office/powerpoint/2010/main" val="3833865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Which part of a circuit stops the flow of electrons? </a:t>
            </a:r>
          </a:p>
          <a:p>
            <a:pPr>
              <a:buFont typeface="Arial" charset="0"/>
              <a:buNone/>
            </a:pPr>
            <a:r>
              <a:rPr lang="en-US" dirty="0" smtClean="0"/>
              <a:t>A) Power Source</a:t>
            </a:r>
          </a:p>
          <a:p>
            <a:pPr>
              <a:buFont typeface="Arial" charset="0"/>
              <a:buNone/>
            </a:pPr>
            <a:r>
              <a:rPr lang="en-US" dirty="0" smtClean="0"/>
              <a:t>B) Conducting Path</a:t>
            </a:r>
          </a:p>
          <a:p>
            <a:pPr>
              <a:buFont typeface="Arial" charset="0"/>
              <a:buNone/>
            </a:pPr>
            <a:r>
              <a:rPr lang="en-US" b="1" i="1" u="sng" dirty="0" smtClean="0"/>
              <a:t>C) Switch</a:t>
            </a:r>
          </a:p>
          <a:p>
            <a:pPr>
              <a:buFont typeface="Arial" charset="0"/>
              <a:buNone/>
            </a:pPr>
            <a:r>
              <a:rPr lang="en-US" dirty="0" smtClean="0"/>
              <a:t>D) Load</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14</a:t>
            </a:fld>
            <a:endParaRPr lang="en-US"/>
          </a:p>
        </p:txBody>
      </p:sp>
    </p:spTree>
    <p:extLst>
      <p:ext uri="{BB962C8B-B14F-4D97-AF65-F5344CB8AC3E}">
        <p14:creationId xmlns:p14="http://schemas.microsoft.com/office/powerpoint/2010/main" val="1014429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Which part of a circuit stops the flow of electrons? </a:t>
            </a:r>
          </a:p>
          <a:p>
            <a:pPr>
              <a:buFont typeface="Arial" charset="0"/>
              <a:buNone/>
            </a:pPr>
            <a:r>
              <a:rPr lang="en-US" dirty="0" smtClean="0"/>
              <a:t>A) Power Source</a:t>
            </a:r>
          </a:p>
          <a:p>
            <a:pPr>
              <a:buFont typeface="Arial" charset="0"/>
              <a:buNone/>
            </a:pPr>
            <a:r>
              <a:rPr lang="en-US" dirty="0" smtClean="0"/>
              <a:t>B) Conducting Path</a:t>
            </a:r>
          </a:p>
          <a:p>
            <a:pPr>
              <a:buFont typeface="Arial" charset="0"/>
              <a:buNone/>
            </a:pPr>
            <a:r>
              <a:rPr lang="en-US" b="1" i="1" u="sng" dirty="0" smtClean="0"/>
              <a:t>C) Switch</a:t>
            </a:r>
          </a:p>
          <a:p>
            <a:pPr>
              <a:buFont typeface="Arial" charset="0"/>
              <a:buNone/>
            </a:pPr>
            <a:r>
              <a:rPr lang="en-US" dirty="0" smtClean="0"/>
              <a:t>D) Load</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15</a:t>
            </a:fld>
            <a:endParaRPr lang="en-US"/>
          </a:p>
        </p:txBody>
      </p:sp>
    </p:spTree>
    <p:extLst>
      <p:ext uri="{BB962C8B-B14F-4D97-AF65-F5344CB8AC3E}">
        <p14:creationId xmlns:p14="http://schemas.microsoft.com/office/powerpoint/2010/main" val="1014429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student take notes during the video</a:t>
            </a:r>
          </a:p>
          <a:p>
            <a:r>
              <a:rPr lang="en-US" dirty="0" smtClean="0"/>
              <a:t>If desired, use the </a:t>
            </a:r>
            <a:r>
              <a:rPr lang="en-US" u="none" strike="noStrike" dirty="0" smtClean="0">
                <a:hlinkClick r:id="rId3" action="ppaction://hlinkfile"/>
              </a:rPr>
              <a:t>Circuits and Switches Video Review PowerPoint</a:t>
            </a:r>
            <a:r>
              <a:rPr lang="en-US" dirty="0" smtClean="0"/>
              <a:t> presentation in conjunction with the video to pause for discussion questions and links to supplemental resources on Intel's companion web site. Note: the time under the title of each slide indicates when to pause the video.</a:t>
            </a:r>
          </a:p>
          <a:p>
            <a:endParaRPr lang="en-US" dirty="0"/>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What do we call a material that lets electricity flow through it easily?</a:t>
            </a:r>
          </a:p>
          <a:p>
            <a:pPr>
              <a:buFont typeface="Arial" charset="0"/>
              <a:buNone/>
            </a:pPr>
            <a:r>
              <a:rPr lang="en-US" dirty="0" smtClean="0"/>
              <a:t>A) Wire</a:t>
            </a:r>
          </a:p>
          <a:p>
            <a:pPr>
              <a:buFont typeface="Arial" charset="0"/>
              <a:buNone/>
            </a:pPr>
            <a:r>
              <a:rPr lang="en-US" dirty="0" smtClean="0"/>
              <a:t>B) Copper</a:t>
            </a:r>
          </a:p>
          <a:p>
            <a:pPr>
              <a:buFont typeface="Arial" charset="0"/>
              <a:buNone/>
            </a:pPr>
            <a:r>
              <a:rPr lang="en-US" b="1" i="1" u="sng" dirty="0" smtClean="0"/>
              <a:t>C) Conductor</a:t>
            </a:r>
          </a:p>
          <a:p>
            <a:pPr>
              <a:buFont typeface="Arial" charset="0"/>
              <a:buNone/>
            </a:pPr>
            <a:r>
              <a:rPr lang="en-US" dirty="0" smtClean="0"/>
              <a:t>D) Insulator</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17</a:t>
            </a:fld>
            <a:endParaRPr lang="en-US"/>
          </a:p>
        </p:txBody>
      </p:sp>
    </p:spTree>
    <p:extLst>
      <p:ext uri="{BB962C8B-B14F-4D97-AF65-F5344CB8AC3E}">
        <p14:creationId xmlns:p14="http://schemas.microsoft.com/office/powerpoint/2010/main" val="2087107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What do we call a material that lets electricity flow through it easily?</a:t>
            </a:r>
          </a:p>
          <a:p>
            <a:pPr>
              <a:buFont typeface="Arial" charset="0"/>
              <a:buNone/>
            </a:pPr>
            <a:r>
              <a:rPr lang="en-US" dirty="0" smtClean="0"/>
              <a:t>A) Wire</a:t>
            </a:r>
          </a:p>
          <a:p>
            <a:pPr>
              <a:buFont typeface="Arial" charset="0"/>
              <a:buNone/>
            </a:pPr>
            <a:r>
              <a:rPr lang="en-US" dirty="0" smtClean="0"/>
              <a:t>B) Copper</a:t>
            </a:r>
          </a:p>
          <a:p>
            <a:pPr>
              <a:buFont typeface="Arial" charset="0"/>
              <a:buNone/>
            </a:pPr>
            <a:r>
              <a:rPr lang="en-US" b="1" i="1" u="sng" dirty="0" smtClean="0"/>
              <a:t>C) Conductor</a:t>
            </a:r>
          </a:p>
          <a:p>
            <a:pPr>
              <a:buFont typeface="Arial" charset="0"/>
              <a:buNone/>
            </a:pPr>
            <a:r>
              <a:rPr lang="en-US" dirty="0" smtClean="0"/>
              <a:t>D) Insulator</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18</a:t>
            </a:fld>
            <a:endParaRPr lang="en-US"/>
          </a:p>
        </p:txBody>
      </p:sp>
    </p:spTree>
    <p:extLst>
      <p:ext uri="{BB962C8B-B14F-4D97-AF65-F5344CB8AC3E}">
        <p14:creationId xmlns:p14="http://schemas.microsoft.com/office/powerpoint/2010/main" val="208710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What do we call a material that does not let electricity flow through it easily?</a:t>
            </a:r>
          </a:p>
          <a:p>
            <a:pPr>
              <a:buFont typeface="Arial" charset="0"/>
              <a:buNone/>
            </a:pPr>
            <a:r>
              <a:rPr lang="en-US" dirty="0" smtClean="0"/>
              <a:t>A) Wire</a:t>
            </a:r>
          </a:p>
          <a:p>
            <a:pPr>
              <a:buFont typeface="Arial" charset="0"/>
              <a:buNone/>
            </a:pPr>
            <a:r>
              <a:rPr lang="en-US" b="0" i="0" u="none" dirty="0" smtClean="0"/>
              <a:t>B) Circuit</a:t>
            </a:r>
          </a:p>
          <a:p>
            <a:pPr>
              <a:buFont typeface="Arial" charset="0"/>
              <a:buNone/>
            </a:pPr>
            <a:r>
              <a:rPr lang="en-US" b="0" i="0" u="none" dirty="0" smtClean="0"/>
              <a:t>C) Conductor</a:t>
            </a:r>
          </a:p>
          <a:p>
            <a:pPr>
              <a:buFont typeface="Arial" charset="0"/>
              <a:buNone/>
            </a:pPr>
            <a:r>
              <a:rPr lang="en-US" b="1" i="1" u="sng" dirty="0" smtClean="0"/>
              <a:t>D) Insulator</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19</a:t>
            </a:fld>
            <a:endParaRPr lang="en-US"/>
          </a:p>
        </p:txBody>
      </p:sp>
    </p:spTree>
    <p:extLst>
      <p:ext uri="{BB962C8B-B14F-4D97-AF65-F5344CB8AC3E}">
        <p14:creationId xmlns:p14="http://schemas.microsoft.com/office/powerpoint/2010/main" val="37966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pPr>
                <a:defRPr/>
              </a:pPr>
              <a:t>2</a:t>
            </a:fld>
            <a:endParaRPr lang="en-US"/>
          </a:p>
        </p:txBody>
      </p:sp>
    </p:spTree>
    <p:extLst>
      <p:ext uri="{BB962C8B-B14F-4D97-AF65-F5344CB8AC3E}">
        <p14:creationId xmlns:p14="http://schemas.microsoft.com/office/powerpoint/2010/main" val="2958560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What do we call a material that does not let electricity flow through it easily?</a:t>
            </a:r>
          </a:p>
          <a:p>
            <a:pPr>
              <a:buFont typeface="Arial" charset="0"/>
              <a:buNone/>
            </a:pPr>
            <a:r>
              <a:rPr lang="en-US" dirty="0" smtClean="0"/>
              <a:t>A) Wire</a:t>
            </a:r>
          </a:p>
          <a:p>
            <a:pPr>
              <a:buFont typeface="Arial" charset="0"/>
              <a:buNone/>
            </a:pPr>
            <a:r>
              <a:rPr lang="en-US" b="0" i="0" u="none" dirty="0" smtClean="0"/>
              <a:t>B) Circuit</a:t>
            </a:r>
          </a:p>
          <a:p>
            <a:pPr>
              <a:buFont typeface="Arial" charset="0"/>
              <a:buNone/>
            </a:pPr>
            <a:r>
              <a:rPr lang="en-US" b="0" i="0" u="none" dirty="0" smtClean="0"/>
              <a:t>C) Conductor</a:t>
            </a:r>
          </a:p>
          <a:p>
            <a:pPr>
              <a:buFont typeface="Arial" charset="0"/>
              <a:buNone/>
            </a:pPr>
            <a:r>
              <a:rPr lang="en-US" b="1" i="1" u="sng" dirty="0" smtClean="0"/>
              <a:t>D) Insulator</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20</a:t>
            </a:fld>
            <a:endParaRPr lang="en-US"/>
          </a:p>
        </p:txBody>
      </p:sp>
    </p:spTree>
    <p:extLst>
      <p:ext uri="{BB962C8B-B14F-4D97-AF65-F5344CB8AC3E}">
        <p14:creationId xmlns:p14="http://schemas.microsoft.com/office/powerpoint/2010/main" val="379669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Copper is an example of a….</a:t>
            </a:r>
          </a:p>
          <a:p>
            <a:pPr>
              <a:buFont typeface="Arial" charset="0"/>
              <a:buNone/>
            </a:pPr>
            <a:r>
              <a:rPr lang="en-US" dirty="0" smtClean="0"/>
              <a:t>A) Wire</a:t>
            </a:r>
          </a:p>
          <a:p>
            <a:pPr>
              <a:buFont typeface="Arial" charset="0"/>
              <a:buNone/>
            </a:pPr>
            <a:r>
              <a:rPr lang="en-US" dirty="0" smtClean="0"/>
              <a:t>B) Circuit</a:t>
            </a:r>
          </a:p>
          <a:p>
            <a:pPr>
              <a:buFont typeface="Arial" charset="0"/>
              <a:buNone/>
            </a:pPr>
            <a:r>
              <a:rPr lang="en-US" b="1" i="1" u="sng" dirty="0" smtClean="0"/>
              <a:t>C) Conductor</a:t>
            </a:r>
          </a:p>
          <a:p>
            <a:pPr>
              <a:buFont typeface="Arial" charset="0"/>
              <a:buNone/>
            </a:pPr>
            <a:r>
              <a:rPr lang="en-US" dirty="0" smtClean="0"/>
              <a:t>D) Insulator</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21</a:t>
            </a:fld>
            <a:endParaRPr lang="en-US"/>
          </a:p>
        </p:txBody>
      </p:sp>
    </p:spTree>
    <p:extLst>
      <p:ext uri="{BB962C8B-B14F-4D97-AF65-F5344CB8AC3E}">
        <p14:creationId xmlns:p14="http://schemas.microsoft.com/office/powerpoint/2010/main" val="137178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Copper is an example of a….</a:t>
            </a:r>
          </a:p>
          <a:p>
            <a:pPr>
              <a:buFont typeface="Arial" charset="0"/>
              <a:buNone/>
            </a:pPr>
            <a:r>
              <a:rPr lang="en-US" dirty="0" smtClean="0"/>
              <a:t>A) Wire</a:t>
            </a:r>
          </a:p>
          <a:p>
            <a:pPr>
              <a:buFont typeface="Arial" charset="0"/>
              <a:buNone/>
            </a:pPr>
            <a:r>
              <a:rPr lang="en-US" dirty="0" smtClean="0"/>
              <a:t>B) Circuit</a:t>
            </a:r>
          </a:p>
          <a:p>
            <a:pPr>
              <a:buFont typeface="Arial" charset="0"/>
              <a:buNone/>
            </a:pPr>
            <a:r>
              <a:rPr lang="en-US" b="1" i="1" u="sng" dirty="0" smtClean="0"/>
              <a:t>C) Conductor</a:t>
            </a:r>
          </a:p>
          <a:p>
            <a:pPr>
              <a:buFont typeface="Arial" charset="0"/>
              <a:buNone/>
            </a:pPr>
            <a:r>
              <a:rPr lang="en-US" dirty="0" smtClean="0"/>
              <a:t>D) Insulator</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22</a:t>
            </a:fld>
            <a:endParaRPr lang="en-US"/>
          </a:p>
        </p:txBody>
      </p:sp>
    </p:spTree>
    <p:extLst>
      <p:ext uri="{BB962C8B-B14F-4D97-AF65-F5344CB8AC3E}">
        <p14:creationId xmlns:p14="http://schemas.microsoft.com/office/powerpoint/2010/main" val="137178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Plastic is an example of a….</a:t>
            </a:r>
          </a:p>
          <a:p>
            <a:pPr>
              <a:buFont typeface="Arial" charset="0"/>
              <a:buNone/>
            </a:pPr>
            <a:r>
              <a:rPr lang="en-US" dirty="0" smtClean="0"/>
              <a:t>A) Wire</a:t>
            </a:r>
          </a:p>
          <a:p>
            <a:pPr>
              <a:buFont typeface="Arial" charset="0"/>
              <a:buNone/>
            </a:pPr>
            <a:r>
              <a:rPr lang="en-US" dirty="0" smtClean="0"/>
              <a:t>B) Circuit</a:t>
            </a:r>
          </a:p>
          <a:p>
            <a:pPr>
              <a:buFont typeface="Arial" charset="0"/>
              <a:buNone/>
            </a:pPr>
            <a:r>
              <a:rPr lang="en-US" dirty="0" smtClean="0"/>
              <a:t>C) Conductor</a:t>
            </a:r>
          </a:p>
          <a:p>
            <a:pPr>
              <a:buFont typeface="Arial" charset="0"/>
              <a:buNone/>
            </a:pPr>
            <a:r>
              <a:rPr lang="en-US" b="1" i="1" u="sng" dirty="0" smtClean="0"/>
              <a:t>D) Insulator</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23</a:t>
            </a:fld>
            <a:endParaRPr lang="en-US"/>
          </a:p>
        </p:txBody>
      </p:sp>
    </p:spTree>
    <p:extLst>
      <p:ext uri="{BB962C8B-B14F-4D97-AF65-F5344CB8AC3E}">
        <p14:creationId xmlns:p14="http://schemas.microsoft.com/office/powerpoint/2010/main" val="2815762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Plastic is an example of a….</a:t>
            </a:r>
          </a:p>
          <a:p>
            <a:pPr>
              <a:buFont typeface="Arial" charset="0"/>
              <a:buNone/>
            </a:pPr>
            <a:r>
              <a:rPr lang="en-US" dirty="0" smtClean="0"/>
              <a:t>A) Wire</a:t>
            </a:r>
          </a:p>
          <a:p>
            <a:pPr>
              <a:buFont typeface="Arial" charset="0"/>
              <a:buNone/>
            </a:pPr>
            <a:r>
              <a:rPr lang="en-US" dirty="0" smtClean="0"/>
              <a:t>B) Circuit</a:t>
            </a:r>
          </a:p>
          <a:p>
            <a:pPr>
              <a:buFont typeface="Arial" charset="0"/>
              <a:buNone/>
            </a:pPr>
            <a:r>
              <a:rPr lang="en-US" dirty="0" smtClean="0"/>
              <a:t>C) Conductor</a:t>
            </a:r>
          </a:p>
          <a:p>
            <a:pPr>
              <a:buFont typeface="Arial" charset="0"/>
              <a:buNone/>
            </a:pPr>
            <a:r>
              <a:rPr lang="en-US" b="1" i="1" u="sng" dirty="0" smtClean="0"/>
              <a:t>D) Insulator</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24</a:t>
            </a:fld>
            <a:endParaRPr lang="en-US"/>
          </a:p>
        </p:txBody>
      </p:sp>
    </p:spTree>
    <p:extLst>
      <p:ext uri="{BB962C8B-B14F-4D97-AF65-F5344CB8AC3E}">
        <p14:creationId xmlns:p14="http://schemas.microsoft.com/office/powerpoint/2010/main" val="2815762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Insulators, Conductors and Semiconductors </a:t>
            </a:r>
            <a:endParaRPr lang="en-US" dirty="0" smtClean="0"/>
          </a:p>
          <a:p>
            <a:r>
              <a:rPr lang="en-US" dirty="0" smtClean="0"/>
              <a:t>If possible, demo a simple circuit with small lamp and recap video:</a:t>
            </a:r>
          </a:p>
          <a:p>
            <a:r>
              <a:rPr lang="en-US" dirty="0"/>
              <a:t>Conductor – the wires</a:t>
            </a:r>
          </a:p>
          <a:p>
            <a:r>
              <a:rPr lang="en-US" dirty="0"/>
              <a:t> Insulator – plastic coating on wires</a:t>
            </a:r>
          </a:p>
          <a:p>
            <a:r>
              <a:rPr lang="en-US" dirty="0"/>
              <a:t>Use this circuit to test different material to determine whether they are insulators or conductors (see </a:t>
            </a:r>
            <a:r>
              <a:rPr lang="en-US" dirty="0">
                <a:hlinkClick r:id="rId3" action="ppaction://hlinkfile"/>
              </a:rPr>
              <a:t>Extended Instructional Material</a:t>
            </a:r>
            <a:r>
              <a:rPr lang="en-US" dirty="0"/>
              <a:t>)</a:t>
            </a:r>
          </a:p>
          <a:p>
            <a:r>
              <a:rPr lang="en-US" dirty="0" smtClean="0"/>
              <a:t>Swap lamp in demo circuit for LED</a:t>
            </a:r>
          </a:p>
          <a:p>
            <a:r>
              <a:rPr lang="en-US" dirty="0"/>
              <a:t>Show the LED only lights when connected one way to power source</a:t>
            </a:r>
          </a:p>
          <a:p>
            <a:r>
              <a:rPr lang="en-US" dirty="0"/>
              <a:t>LED is semiconductor – only conducts electricity under certain conditions</a:t>
            </a:r>
          </a:p>
          <a:p>
            <a:r>
              <a:rPr lang="en-US" dirty="0" smtClean="0"/>
              <a:t>If a real-life demo is not possible, </a:t>
            </a:r>
            <a:r>
              <a:rPr lang="en-US" u="none" strike="noStrike" dirty="0" smtClean="0">
                <a:hlinkClick r:id="rId4"/>
              </a:rPr>
              <a:t>this virtual test circuit for solids</a:t>
            </a:r>
            <a:r>
              <a:rPr lang="en-US" dirty="0" smtClean="0"/>
              <a:t> and </a:t>
            </a:r>
            <a:r>
              <a:rPr lang="en-US" u="none" strike="noStrike" dirty="0" smtClean="0">
                <a:hlinkClick r:id="rId5"/>
              </a:rPr>
              <a:t>this one for liquids</a:t>
            </a:r>
            <a:r>
              <a:rPr lang="en-US" dirty="0" smtClean="0"/>
              <a:t> from the</a:t>
            </a:r>
            <a:r>
              <a:rPr lang="en-US" u="none" strike="noStrike" dirty="0" smtClean="0">
                <a:hlinkClick r:id="rId6"/>
              </a:rPr>
              <a:t> Intel companion site</a:t>
            </a:r>
            <a:r>
              <a:rPr lang="en-US" dirty="0" smtClean="0"/>
              <a:t> for the video may be used.</a:t>
            </a:r>
          </a:p>
          <a:p>
            <a:endParaRPr lang="en-US" dirty="0"/>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Computers use switches called…</a:t>
            </a:r>
          </a:p>
          <a:p>
            <a:pPr>
              <a:buFont typeface="Arial" charset="0"/>
              <a:buNone/>
            </a:pPr>
            <a:r>
              <a:rPr lang="en-US" dirty="0" smtClean="0"/>
              <a:t>A) Circuits</a:t>
            </a:r>
          </a:p>
          <a:p>
            <a:pPr>
              <a:buFont typeface="Arial" charset="0"/>
              <a:buNone/>
            </a:pPr>
            <a:r>
              <a:rPr lang="en-US" dirty="0" smtClean="0"/>
              <a:t>B) Transistors</a:t>
            </a:r>
          </a:p>
          <a:p>
            <a:pPr>
              <a:buFont typeface="Arial" charset="0"/>
              <a:buNone/>
            </a:pPr>
            <a:r>
              <a:rPr lang="en-US" dirty="0" smtClean="0"/>
              <a:t>C) Insulators</a:t>
            </a:r>
          </a:p>
          <a:p>
            <a:pPr>
              <a:buFont typeface="Arial" charset="0"/>
              <a:buNone/>
            </a:pPr>
            <a:r>
              <a:rPr lang="en-US" dirty="0" smtClean="0"/>
              <a:t>D) Loads</a:t>
            </a:r>
          </a:p>
          <a:p>
            <a:pPr>
              <a:buFont typeface="Arial" charset="0"/>
              <a:buNone/>
            </a:pPr>
            <a:r>
              <a:rPr lang="en-US" b="0" i="0" u="none"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26</a:t>
            </a:fld>
            <a:endParaRPr lang="en-US"/>
          </a:p>
        </p:txBody>
      </p:sp>
    </p:spTree>
    <p:extLst>
      <p:ext uri="{BB962C8B-B14F-4D97-AF65-F5344CB8AC3E}">
        <p14:creationId xmlns:p14="http://schemas.microsoft.com/office/powerpoint/2010/main" val="2568837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Computers use switches called…</a:t>
            </a:r>
          </a:p>
          <a:p>
            <a:pPr>
              <a:buFont typeface="Arial" charset="0"/>
              <a:buNone/>
            </a:pPr>
            <a:r>
              <a:rPr lang="en-US" dirty="0" smtClean="0"/>
              <a:t>A) Circuits</a:t>
            </a:r>
          </a:p>
          <a:p>
            <a:pPr>
              <a:buFont typeface="Arial" charset="0"/>
              <a:buNone/>
            </a:pPr>
            <a:r>
              <a:rPr lang="en-US" b="1" i="1" u="sng" dirty="0" smtClean="0"/>
              <a:t>B) Transistors</a:t>
            </a:r>
          </a:p>
          <a:p>
            <a:pPr>
              <a:buFont typeface="Arial" charset="0"/>
              <a:buNone/>
            </a:pPr>
            <a:r>
              <a:rPr lang="en-US" dirty="0" smtClean="0"/>
              <a:t>C) Insulators</a:t>
            </a:r>
          </a:p>
          <a:p>
            <a:pPr>
              <a:buFont typeface="Arial" charset="0"/>
              <a:buNone/>
            </a:pPr>
            <a:r>
              <a:rPr lang="en-US" dirty="0" smtClean="0"/>
              <a:t>D) Loads</a:t>
            </a:r>
          </a:p>
          <a:p>
            <a:pPr>
              <a:buFont typeface="Arial" charset="0"/>
              <a:buNone/>
            </a:pPr>
            <a:r>
              <a:rPr lang="en-US" b="0" i="0" u="none"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27</a:t>
            </a:fld>
            <a:endParaRPr lang="en-US"/>
          </a:p>
        </p:txBody>
      </p:sp>
    </p:spTree>
    <p:extLst>
      <p:ext uri="{BB962C8B-B14F-4D97-AF65-F5344CB8AC3E}">
        <p14:creationId xmlns:p14="http://schemas.microsoft.com/office/powerpoint/2010/main" val="2568837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Transistors are made out of….</a:t>
            </a:r>
          </a:p>
          <a:p>
            <a:pPr>
              <a:buFont typeface="Arial" charset="0"/>
              <a:buNone/>
            </a:pPr>
            <a:r>
              <a:rPr lang="en-US" b="1" i="1" u="sng" dirty="0" smtClean="0"/>
              <a:t>A) Silicon</a:t>
            </a:r>
          </a:p>
          <a:p>
            <a:pPr>
              <a:buFont typeface="Arial" charset="0"/>
              <a:buNone/>
            </a:pPr>
            <a:r>
              <a:rPr lang="en-US" dirty="0" smtClean="0"/>
              <a:t>B) Copper</a:t>
            </a:r>
          </a:p>
          <a:p>
            <a:pPr>
              <a:buFont typeface="Arial" charset="0"/>
              <a:buNone/>
            </a:pPr>
            <a:r>
              <a:rPr lang="en-US" dirty="0" smtClean="0"/>
              <a:t>C) Electrons</a:t>
            </a:r>
          </a:p>
          <a:p>
            <a:pPr>
              <a:buFont typeface="Arial" charset="0"/>
              <a:buNone/>
            </a:pPr>
            <a:r>
              <a:rPr lang="en-US" dirty="0" smtClean="0"/>
              <a:t>D) Computers</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28</a:t>
            </a:fld>
            <a:endParaRPr lang="en-US"/>
          </a:p>
        </p:txBody>
      </p:sp>
    </p:spTree>
    <p:extLst>
      <p:ext uri="{BB962C8B-B14F-4D97-AF65-F5344CB8AC3E}">
        <p14:creationId xmlns:p14="http://schemas.microsoft.com/office/powerpoint/2010/main" val="604814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Transistors are made out of….</a:t>
            </a:r>
          </a:p>
          <a:p>
            <a:pPr>
              <a:buFont typeface="Arial" charset="0"/>
              <a:buNone/>
            </a:pPr>
            <a:r>
              <a:rPr lang="en-US" b="1" i="1" u="sng" dirty="0" smtClean="0"/>
              <a:t>A) Silicon</a:t>
            </a:r>
          </a:p>
          <a:p>
            <a:pPr>
              <a:buFont typeface="Arial" charset="0"/>
              <a:buNone/>
            </a:pPr>
            <a:r>
              <a:rPr lang="en-US" dirty="0" smtClean="0"/>
              <a:t>B) Copper</a:t>
            </a:r>
          </a:p>
          <a:p>
            <a:pPr>
              <a:buFont typeface="Arial" charset="0"/>
              <a:buNone/>
            </a:pPr>
            <a:r>
              <a:rPr lang="en-US" dirty="0" smtClean="0"/>
              <a:t>C) Electrons</a:t>
            </a:r>
          </a:p>
          <a:p>
            <a:pPr>
              <a:buFont typeface="Arial" charset="0"/>
              <a:buNone/>
            </a:pPr>
            <a:r>
              <a:rPr lang="en-US" dirty="0" smtClean="0"/>
              <a:t>D) Computers</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29</a:t>
            </a:fld>
            <a:endParaRPr lang="en-US"/>
          </a:p>
        </p:txBody>
      </p:sp>
    </p:spTree>
    <p:extLst>
      <p:ext uri="{BB962C8B-B14F-4D97-AF65-F5344CB8AC3E}">
        <p14:creationId xmlns:p14="http://schemas.microsoft.com/office/powerpoint/2010/main" val="60481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pPr>
                <a:defRPr/>
              </a:pPr>
              <a:t>3</a:t>
            </a:fld>
            <a:endParaRPr lang="en-US"/>
          </a:p>
        </p:txBody>
      </p:sp>
    </p:spTree>
    <p:extLst>
      <p:ext uri="{BB962C8B-B14F-4D97-AF65-F5344CB8AC3E}">
        <p14:creationId xmlns:p14="http://schemas.microsoft.com/office/powerpoint/2010/main" val="1837758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True or </a:t>
            </a:r>
            <a:r>
              <a:rPr lang="en-US" b="1" i="1" u="sng" dirty="0" smtClean="0"/>
              <a:t>False</a:t>
            </a:r>
            <a:r>
              <a:rPr lang="en-US" dirty="0" smtClean="0"/>
              <a:t>:  Modern transistors are huge!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30</a:t>
            </a:fld>
            <a:endParaRPr lang="en-US"/>
          </a:p>
        </p:txBody>
      </p:sp>
    </p:spTree>
    <p:extLst>
      <p:ext uri="{BB962C8B-B14F-4D97-AF65-F5344CB8AC3E}">
        <p14:creationId xmlns:p14="http://schemas.microsoft.com/office/powerpoint/2010/main" val="1507491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True or </a:t>
            </a:r>
            <a:r>
              <a:rPr lang="en-US" b="1" i="1" u="sng" dirty="0" smtClean="0"/>
              <a:t>False</a:t>
            </a:r>
            <a:r>
              <a:rPr lang="en-US" dirty="0" smtClean="0"/>
              <a:t>:  Modern transistors are huge!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31</a:t>
            </a:fld>
            <a:endParaRPr lang="en-US"/>
          </a:p>
        </p:txBody>
      </p:sp>
    </p:spTree>
    <p:extLst>
      <p:ext uri="{BB962C8B-B14F-4D97-AF65-F5344CB8AC3E}">
        <p14:creationId xmlns:p14="http://schemas.microsoft.com/office/powerpoint/2010/main" val="1507491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Instructional Material: Hands-on Circuits Lab</a:t>
            </a:r>
          </a:p>
          <a:p>
            <a:r>
              <a:rPr lang="en-US" dirty="0" smtClean="0"/>
              <a:t>Submitted by </a:t>
            </a:r>
            <a:r>
              <a:rPr lang="en-US" u="none" strike="noStrike" dirty="0" smtClean="0">
                <a:hlinkClick r:id="rId3" action="ppaction://hlinkfile" tooltip="View user profile."/>
              </a:rPr>
              <a:t>Randy Steele</a:t>
            </a:r>
            <a:r>
              <a:rPr lang="en-US" dirty="0" smtClean="0"/>
              <a:t> on 10 July, 2011 - 16:42 </a:t>
            </a:r>
          </a:p>
          <a:p>
            <a:r>
              <a:rPr lang="en-US" u="none" strike="noStrike" dirty="0" smtClean="0">
                <a:hlinkClick r:id="rId4" tooltip="Display a printer-friendly version of this page."/>
              </a:rPr>
              <a:t>Printer-friendly </a:t>
            </a:r>
            <a:r>
              <a:rPr lang="en-US" u="none" strike="noStrike" dirty="0" err="1" smtClean="0">
                <a:hlinkClick r:id="rId4" tooltip="Display a printer-friendly version of this page."/>
              </a:rPr>
              <a:t>version</a:t>
            </a:r>
            <a:r>
              <a:rPr lang="en-US" u="none" strike="noStrike" dirty="0" err="1" smtClean="0">
                <a:hlinkClick r:id="rId5" tooltip="Display a PDF version of this page."/>
              </a:rPr>
              <a:t>PDF</a:t>
            </a:r>
            <a:r>
              <a:rPr lang="en-US" u="none" strike="noStrike" dirty="0" smtClean="0">
                <a:hlinkClick r:id="rId5" tooltip="Display a PDF version of this page."/>
              </a:rPr>
              <a:t> version</a:t>
            </a:r>
            <a:r>
              <a:rPr lang="en-US" dirty="0" smtClean="0"/>
              <a:t> </a:t>
            </a:r>
            <a:r>
              <a:rPr lang="en-US" b="1" dirty="0" smtClean="0"/>
              <a:t>Four Parts of a Circuit</a:t>
            </a:r>
            <a:endParaRPr lang="en-US" dirty="0" smtClean="0"/>
          </a:p>
          <a:p>
            <a:r>
              <a:rPr lang="en-US" dirty="0" smtClean="0"/>
              <a:t>Ideally, students will have supplies to build their own simple circuits, or alternatively, the teacher will have one set and performance a demonstration for the class.  These supplies would include:</a:t>
            </a:r>
          </a:p>
          <a:p>
            <a:r>
              <a:rPr lang="en-US" dirty="0"/>
              <a:t>9V battery</a:t>
            </a:r>
          </a:p>
          <a:p>
            <a:r>
              <a:rPr lang="en-US" dirty="0"/>
              <a:t>battery clip</a:t>
            </a:r>
          </a:p>
          <a:p>
            <a:r>
              <a:rPr lang="en-US" dirty="0"/>
              <a:t>alligator clip wires</a:t>
            </a:r>
          </a:p>
          <a:p>
            <a:r>
              <a:rPr lang="en-US" dirty="0"/>
              <a:t>switch</a:t>
            </a:r>
          </a:p>
          <a:p>
            <a:r>
              <a:rPr lang="en-US" dirty="0"/>
              <a:t>incandescent lamp</a:t>
            </a:r>
          </a:p>
          <a:p>
            <a:r>
              <a:rPr lang="en-US" dirty="0" smtClean="0"/>
              <a:t>Build a simple circuit and allow students see to how all four parts are necessary for the circuit to function.</a:t>
            </a:r>
          </a:p>
          <a:p>
            <a:r>
              <a:rPr lang="en-US" b="1" dirty="0" smtClean="0"/>
              <a:t>Insulators. Conductors. Semiconductors</a:t>
            </a:r>
            <a:endParaRPr lang="en-US" dirty="0" smtClean="0"/>
          </a:p>
          <a:p>
            <a:r>
              <a:rPr lang="en-US" dirty="0" smtClean="0"/>
              <a:t>This simple circuit can then be used as a insulator/conductor tester.  Open the circuit at point (break the conducting path) and place the two disconnected wires at opposite end of different sample materials.  If the lamp illuminates the material is a conductor, if it does not, the material is an insulator. Have students make a prediction before each test. Some materials to try are:</a:t>
            </a:r>
          </a:p>
          <a:p>
            <a:r>
              <a:rPr lang="en-US" dirty="0"/>
              <a:t>paper, waxed paper and tin foil (thickness of material does not determine whether it is insulator/conductor)</a:t>
            </a:r>
          </a:p>
          <a:p>
            <a:r>
              <a:rPr lang="en-US" dirty="0"/>
              <a:t>penny, toothpick, Lego part</a:t>
            </a:r>
          </a:p>
          <a:p>
            <a:r>
              <a:rPr lang="en-US" dirty="0"/>
              <a:t>student offered items</a:t>
            </a:r>
          </a:p>
          <a:p>
            <a:r>
              <a:rPr lang="en-US" dirty="0" smtClean="0"/>
              <a:t>For semiconductors, use a LED (Light Emitting Diode) lamp in place of the incandescent lamp. A diode is the simplest semiconductor device.  It will conductor electricity (lamp will illuminate) only when inserted in the circuit in one direction.  Diodes allow electricity to flow in one direction, but not the other.</a:t>
            </a:r>
          </a:p>
          <a:p>
            <a:r>
              <a:rPr lang="en-US" dirty="0" smtClean="0"/>
              <a:t>Material Type: Demonstration</a:t>
            </a:r>
            <a:endParaRPr lang="en-US" dirty="0"/>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pPr>
                <a:defRPr/>
              </a:pPr>
              <a:t>33</a:t>
            </a:fld>
            <a:endParaRPr lang="en-US"/>
          </a:p>
        </p:txBody>
      </p:sp>
    </p:spTree>
    <p:extLst>
      <p:ext uri="{BB962C8B-B14F-4D97-AF65-F5344CB8AC3E}">
        <p14:creationId xmlns:p14="http://schemas.microsoft.com/office/powerpoint/2010/main" val="152978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 circuits with resistors, light bulbs, batteries, and switches and take measurements with laboratory equipment like the realistic ammeter and voltmeter. </a:t>
            </a:r>
          </a:p>
          <a:p>
            <a:endParaRPr lang="en-US" dirty="0" smtClean="0"/>
          </a:p>
          <a:p>
            <a:r>
              <a:rPr lang="en-US" b="1" dirty="0" smtClean="0"/>
              <a:t>Instructional Material: Virtual Circuit Web Site</a:t>
            </a:r>
          </a:p>
          <a:p>
            <a:r>
              <a:rPr lang="en-US" dirty="0" smtClean="0"/>
              <a:t>Submitted by </a:t>
            </a:r>
            <a:r>
              <a:rPr lang="en-US" u="none" strike="noStrike" dirty="0" smtClean="0">
                <a:hlinkClick r:id="rId3" action="ppaction://hlinkfile" tooltip="View user profile."/>
              </a:rPr>
              <a:t>Randy Steele</a:t>
            </a:r>
            <a:r>
              <a:rPr lang="en-US" dirty="0" smtClean="0"/>
              <a:t> on 9 November, 2011 - 17:10 </a:t>
            </a:r>
          </a:p>
          <a:p>
            <a:r>
              <a:rPr lang="en-US" b="1" u="none" strike="noStrike" dirty="0" smtClean="0">
                <a:hlinkClick r:id="rId4"/>
              </a:rPr>
              <a:t>This web site</a:t>
            </a:r>
            <a:r>
              <a:rPr lang="en-US" b="1" dirty="0" smtClean="0"/>
              <a:t> </a:t>
            </a:r>
            <a:r>
              <a:rPr lang="en-US" dirty="0" smtClean="0"/>
              <a:t>allows students to create virtual circuits which include a battery (power source), conducting path (wires) switches (mechanical switch) and loads (lamp bulb).  They may also use resistors and meters to explore parallel and series circuits. </a:t>
            </a:r>
          </a:p>
          <a:p>
            <a:r>
              <a:rPr lang="en-US" dirty="0" smtClean="0"/>
              <a:t>Material Type: Simulation</a:t>
            </a:r>
          </a:p>
          <a:p>
            <a:endParaRPr lang="en-US" dirty="0"/>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Unit review.  Only the far</a:t>
            </a:r>
            <a:r>
              <a:rPr lang="en-US" baseline="0" dirty="0" smtClean="0"/>
              <a:t> left category (Circuits) is covered in this lesson.</a:t>
            </a:r>
          </a:p>
          <a:p>
            <a:endParaRPr lang="en-US" baseline="0" dirty="0" smtClean="0"/>
          </a:p>
          <a:p>
            <a:r>
              <a:rPr lang="en-US" baseline="0" dirty="0" smtClean="0"/>
              <a:t>“I only have my class “question” the </a:t>
            </a:r>
            <a:r>
              <a:rPr lang="en-US" baseline="0" smtClean="0"/>
              <a:t>Circuit column answers</a:t>
            </a:r>
            <a:r>
              <a:rPr lang="en-US" baseline="0" dirty="0" smtClean="0"/>
              <a:t>.  They all want to try the rest but I tell them those columns will be used when we get to the lessons that cover that material.  An effective Hook </a:t>
            </a:r>
            <a:r>
              <a:rPr lang="en-US" baseline="0" dirty="0" smtClean="0">
                <a:sym typeface="Wingdings" pitchFamily="2" charset="2"/>
              </a:rPr>
              <a:t> “ Roger Hull</a:t>
            </a:r>
            <a:endParaRPr lang="en-US" dirty="0"/>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pPr>
                <a:defRPr/>
              </a:pPr>
              <a:t>35</a:t>
            </a:fld>
            <a:endParaRPr lang="en-US"/>
          </a:p>
        </p:txBody>
      </p:sp>
    </p:spTree>
    <p:extLst>
      <p:ext uri="{BB962C8B-B14F-4D97-AF65-F5344CB8AC3E}">
        <p14:creationId xmlns:p14="http://schemas.microsoft.com/office/powerpoint/2010/main" val="943303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Review the </a:t>
            </a:r>
            <a:r>
              <a:rPr lang="en-US" u="none" strike="noStrike" dirty="0" smtClean="0">
                <a:hlinkClick r:id="rId3" action="ppaction://hlinkfile"/>
              </a:rPr>
              <a:t>Circuits and Switches Worksheet </a:t>
            </a:r>
            <a:r>
              <a:rPr lang="en-US" dirty="0" smtClean="0"/>
              <a:t>with students before watching the</a:t>
            </a:r>
            <a:r>
              <a:rPr lang="en-US" b="1" u="none" strike="noStrike" dirty="0" smtClean="0">
                <a:hlinkClick r:id="rId4" action="ppaction://hlinkfile"/>
              </a:rPr>
              <a:t> Intel Video: Circuits and Switches</a:t>
            </a:r>
            <a:endParaRPr lang="en-US" dirty="0" smtClean="0"/>
          </a:p>
          <a:p>
            <a:endParaRPr lang="en-US" b="1" dirty="0" smtClean="0"/>
          </a:p>
          <a:p>
            <a:r>
              <a:rPr lang="en-US" b="1" dirty="0" smtClean="0"/>
              <a:t>Answer Key: Circuits &amp; Switches Worksheet</a:t>
            </a:r>
            <a:endParaRPr lang="en-US" dirty="0" smtClean="0"/>
          </a:p>
          <a:p>
            <a:r>
              <a:rPr lang="en-US" b="1" dirty="0"/>
              <a:t>Power source Conducting Path Switch Load</a:t>
            </a:r>
            <a:endParaRPr lang="en-US" dirty="0"/>
          </a:p>
          <a:p>
            <a:r>
              <a:rPr lang="en-US" b="1" dirty="0"/>
              <a:t>Power source – pump that pushes electrons around the circuit (e.g. battery) Conducting path – path through which electrons move (e.g. wires) Switch – means to turn on and off the flow of electrons (e.g. light switch) Load – part of the circuit that does something useful (e.g. light bulb)</a:t>
            </a:r>
            <a:endParaRPr lang="en-US" dirty="0"/>
          </a:p>
          <a:p>
            <a:r>
              <a:rPr lang="en-US" b="1" dirty="0"/>
              <a:t>Many possible answers, for example: Flashlight - Power source: batteries, Conducting path: wires, Switch – slider switch, Load – lamp bulb</a:t>
            </a:r>
            <a:endParaRPr lang="en-US" dirty="0"/>
          </a:p>
          <a:p>
            <a:r>
              <a:rPr lang="en-US" b="1" dirty="0"/>
              <a:t>Conductors allow electrons to move freely Insulators do not allow electrons to move freely (they don’t conduct) Semiconductors allow electrons to move freely only under certain conditions, and do not under other conditions (act like either a conductor or insulator, depending on the conditions</a:t>
            </a:r>
            <a:r>
              <a:rPr lang="en-US" b="1" dirty="0" smtClean="0"/>
              <a:t>)</a:t>
            </a:r>
          </a:p>
          <a:p>
            <a:endParaRPr lang="en-US" dirty="0"/>
          </a:p>
          <a:p>
            <a:r>
              <a:rPr lang="en-US" b="1" dirty="0" smtClean="0"/>
              <a:t>Assessment: Circuits and </a:t>
            </a:r>
            <a:r>
              <a:rPr lang="en-US" b="1" dirty="0" err="1" smtClean="0"/>
              <a:t>Switches_Worksheet</a:t>
            </a:r>
            <a:endParaRPr lang="en-US" b="1" dirty="0" smtClean="0"/>
          </a:p>
          <a:p>
            <a:r>
              <a:rPr lang="en-US" dirty="0" smtClean="0"/>
              <a:t>Submitted by </a:t>
            </a:r>
            <a:r>
              <a:rPr lang="en-US" u="none" strike="noStrike" dirty="0" smtClean="0">
                <a:hlinkClick r:id="rId5" action="ppaction://hlinkfile" tooltip="View user profile."/>
              </a:rPr>
              <a:t>Randy Steele</a:t>
            </a:r>
            <a:r>
              <a:rPr lang="en-US" dirty="0" smtClean="0"/>
              <a:t> on 10 July, 2011 - 15:18 </a:t>
            </a:r>
          </a:p>
          <a:p>
            <a:r>
              <a:rPr lang="en-US" u="none" strike="noStrike" dirty="0" smtClean="0">
                <a:hlinkClick r:id="rId6" tooltip="Display a printer-friendly version of this page."/>
              </a:rPr>
              <a:t>Printer-friendly </a:t>
            </a:r>
            <a:r>
              <a:rPr lang="en-US" u="none" strike="noStrike" dirty="0" err="1" smtClean="0">
                <a:hlinkClick r:id="rId6" tooltip="Display a printer-friendly version of this page."/>
              </a:rPr>
              <a:t>version</a:t>
            </a:r>
            <a:r>
              <a:rPr lang="en-US" u="none" strike="noStrike" dirty="0" err="1" smtClean="0">
                <a:hlinkClick r:id="rId7" tooltip="Display a PDF version of this page."/>
              </a:rPr>
              <a:t>PDF</a:t>
            </a:r>
            <a:r>
              <a:rPr lang="en-US" u="none" strike="noStrike" dirty="0" smtClean="0">
                <a:hlinkClick r:id="rId7" tooltip="Display a PDF version of this page."/>
              </a:rPr>
              <a:t> version</a:t>
            </a:r>
            <a:r>
              <a:rPr lang="en-US" dirty="0" smtClean="0"/>
              <a:t> Assessment Type: Written quiz / test</a:t>
            </a:r>
          </a:p>
          <a:p>
            <a:r>
              <a:rPr lang="en-US" dirty="0" smtClean="0"/>
              <a:t>The attached Circuit and Switches Worksheet Word file is used in conjunction with the Intel video "Circuit and Switches" from "The Journey Inside: The Computer" series.</a:t>
            </a:r>
          </a:p>
          <a:p>
            <a:r>
              <a:rPr lang="en-US" dirty="0" smtClean="0"/>
              <a:t>Attached Resource: </a:t>
            </a:r>
            <a:r>
              <a:rPr lang="en-US" u="none" strike="noStrike" dirty="0" smtClean="0">
                <a:hlinkClick r:id="rId8"/>
              </a:rPr>
              <a:t>Circuit and Switches Worksheet.doc</a:t>
            </a:r>
            <a:endParaRPr lang="en-US" dirty="0" smtClean="0"/>
          </a:p>
          <a:p>
            <a:r>
              <a:rPr lang="en-US" dirty="0" smtClean="0"/>
              <a:t>Answer key: </a:t>
            </a:r>
            <a:r>
              <a:rPr lang="en-US" u="none" strike="noStrike" dirty="0" smtClean="0">
                <a:hlinkClick r:id="rId9" action="ppaction://hlinkfile"/>
              </a:rPr>
              <a:t>Circuits and </a:t>
            </a:r>
            <a:r>
              <a:rPr lang="en-US" u="none" strike="noStrike" dirty="0" err="1" smtClean="0">
                <a:hlinkClick r:id="rId9" action="ppaction://hlinkfile"/>
              </a:rPr>
              <a:t>Switches_Worksheet</a:t>
            </a:r>
            <a:endParaRPr lang="en-US" dirty="0" smtClean="0"/>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36</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Review the </a:t>
            </a:r>
            <a:r>
              <a:rPr lang="en-US" u="none" strike="noStrike" dirty="0" smtClean="0">
                <a:hlinkClick r:id="rId3" action="ppaction://hlinkfile"/>
              </a:rPr>
              <a:t>Circuits and Switches Worksheet </a:t>
            </a:r>
            <a:r>
              <a:rPr lang="en-US" dirty="0" smtClean="0"/>
              <a:t>with students before watching the</a:t>
            </a:r>
            <a:r>
              <a:rPr lang="en-US" b="1" u="none" strike="noStrike" dirty="0" smtClean="0">
                <a:hlinkClick r:id="rId4" action="ppaction://hlinkfile"/>
              </a:rPr>
              <a:t> Intel Video: Circuits and Switches</a:t>
            </a:r>
            <a:endParaRPr lang="en-US" dirty="0" smtClean="0"/>
          </a:p>
          <a:p>
            <a:endParaRPr lang="en-US" b="1" dirty="0" smtClean="0"/>
          </a:p>
          <a:p>
            <a:r>
              <a:rPr lang="en-US" b="1" dirty="0" smtClean="0"/>
              <a:t>Answer Key: Circuits &amp; Switches Worksheet</a:t>
            </a:r>
            <a:endParaRPr lang="en-US" dirty="0" smtClean="0"/>
          </a:p>
          <a:p>
            <a:r>
              <a:rPr lang="en-US" b="1" dirty="0"/>
              <a:t>Power source Conducting Path Switch Load</a:t>
            </a:r>
            <a:endParaRPr lang="en-US" dirty="0"/>
          </a:p>
          <a:p>
            <a:r>
              <a:rPr lang="en-US" b="1" dirty="0"/>
              <a:t>Power source – pump that pushes electrons around the circuit (e.g. battery) Conducting path – path through which electrons move (e.g. wires) Switch – means to turn on and off the flow of electrons (e.g. light switch) Load – part of the circuit that does something useful (e.g. light bulb)</a:t>
            </a:r>
            <a:endParaRPr lang="en-US" dirty="0"/>
          </a:p>
          <a:p>
            <a:r>
              <a:rPr lang="en-US" b="1" dirty="0"/>
              <a:t>Many possible answers, for example: Flashlight - Power source: batteries, Conducting path: wires, Switch – slider switch, Load – lamp bulb</a:t>
            </a:r>
            <a:endParaRPr lang="en-US" dirty="0"/>
          </a:p>
          <a:p>
            <a:r>
              <a:rPr lang="en-US" b="1" dirty="0"/>
              <a:t>Conductors allow electrons to move freely Insulators do not allow electrons to move freely (they don’t conduct) Semiconductors allow electrons to move freely only under certain conditions, and do not under other conditions (act like either a conductor or insulator, depending on the conditions</a:t>
            </a:r>
            <a:r>
              <a:rPr lang="en-US" b="1" dirty="0" smtClean="0"/>
              <a:t>)</a:t>
            </a:r>
          </a:p>
          <a:p>
            <a:endParaRPr lang="en-US" dirty="0"/>
          </a:p>
          <a:p>
            <a:r>
              <a:rPr lang="en-US" b="1" dirty="0" smtClean="0"/>
              <a:t>Assessment: Circuits and </a:t>
            </a:r>
            <a:r>
              <a:rPr lang="en-US" b="1" dirty="0" err="1" smtClean="0"/>
              <a:t>Switches_Worksheet</a:t>
            </a:r>
            <a:endParaRPr lang="en-US" b="1" dirty="0" smtClean="0"/>
          </a:p>
          <a:p>
            <a:r>
              <a:rPr lang="en-US" dirty="0" smtClean="0"/>
              <a:t>Submitted by </a:t>
            </a:r>
            <a:r>
              <a:rPr lang="en-US" u="none" strike="noStrike" dirty="0" smtClean="0">
                <a:hlinkClick r:id="rId5" action="ppaction://hlinkfile" tooltip="View user profile."/>
              </a:rPr>
              <a:t>Randy Steele</a:t>
            </a:r>
            <a:r>
              <a:rPr lang="en-US" dirty="0" smtClean="0"/>
              <a:t> on 10 July, 2011 - 15:18 </a:t>
            </a:r>
          </a:p>
          <a:p>
            <a:r>
              <a:rPr lang="en-US" u="none" strike="noStrike" dirty="0" smtClean="0">
                <a:hlinkClick r:id="rId6" tooltip="Display a printer-friendly version of this page."/>
              </a:rPr>
              <a:t>Printer-friendly </a:t>
            </a:r>
            <a:r>
              <a:rPr lang="en-US" u="none" strike="noStrike" dirty="0" err="1" smtClean="0">
                <a:hlinkClick r:id="rId6" tooltip="Display a printer-friendly version of this page."/>
              </a:rPr>
              <a:t>version</a:t>
            </a:r>
            <a:r>
              <a:rPr lang="en-US" u="none" strike="noStrike" dirty="0" err="1" smtClean="0">
                <a:hlinkClick r:id="rId7" tooltip="Display a PDF version of this page."/>
              </a:rPr>
              <a:t>PDF</a:t>
            </a:r>
            <a:r>
              <a:rPr lang="en-US" u="none" strike="noStrike" dirty="0" smtClean="0">
                <a:hlinkClick r:id="rId7" tooltip="Display a PDF version of this page."/>
              </a:rPr>
              <a:t> version</a:t>
            </a:r>
            <a:r>
              <a:rPr lang="en-US" dirty="0" smtClean="0"/>
              <a:t> Assessment Type: Written quiz / test</a:t>
            </a:r>
          </a:p>
          <a:p>
            <a:r>
              <a:rPr lang="en-US" dirty="0" smtClean="0"/>
              <a:t>The attached Circuit and Switches Worksheet Word file is used in conjunction with the Intel video "Circuit and Switches" from "The Journey Inside: The Computer" series.</a:t>
            </a:r>
          </a:p>
          <a:p>
            <a:r>
              <a:rPr lang="en-US" dirty="0" smtClean="0"/>
              <a:t>Attached Resource: </a:t>
            </a:r>
            <a:r>
              <a:rPr lang="en-US" u="none" strike="noStrike" dirty="0" smtClean="0">
                <a:hlinkClick r:id="rId8"/>
              </a:rPr>
              <a:t>Circuit and Switches Worksheet.doc</a:t>
            </a:r>
            <a:endParaRPr lang="en-US" dirty="0" smtClean="0"/>
          </a:p>
          <a:p>
            <a:r>
              <a:rPr lang="en-US" dirty="0" smtClean="0"/>
              <a:t>Answer key: </a:t>
            </a:r>
            <a:r>
              <a:rPr lang="en-US" u="none" strike="noStrike" dirty="0" smtClean="0">
                <a:hlinkClick r:id="rId9" action="ppaction://hlinkfile"/>
              </a:rPr>
              <a:t>Circuits and </a:t>
            </a:r>
            <a:r>
              <a:rPr lang="en-US" u="none" strike="noStrike" dirty="0" err="1" smtClean="0">
                <a:hlinkClick r:id="rId9" action="ppaction://hlinkfile"/>
              </a:rPr>
              <a:t>Switches_Worksheet</a:t>
            </a:r>
            <a:endParaRPr lang="en-US" dirty="0" smtClean="0"/>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The Four Parts of a Circuit </a:t>
            </a:r>
            <a:endParaRPr lang="en-US" dirty="0" smtClean="0"/>
          </a:p>
          <a:p>
            <a:r>
              <a:rPr lang="en-US" dirty="0" smtClean="0"/>
              <a:t>If possible, demo a simple circuit with a small lamp (see </a:t>
            </a:r>
            <a:r>
              <a:rPr lang="en-US" u="none" strike="noStrike" dirty="0" smtClean="0">
                <a:hlinkClick r:id="rId3" action="ppaction://hlinkfile"/>
              </a:rPr>
              <a:t>Extended Instructional Material</a:t>
            </a:r>
            <a:r>
              <a:rPr lang="en-US" dirty="0" smtClean="0"/>
              <a:t>) and recap video:</a:t>
            </a:r>
          </a:p>
          <a:p>
            <a:r>
              <a:rPr lang="en-US" dirty="0"/>
              <a:t>Power Source – battery in demo circuit</a:t>
            </a:r>
          </a:p>
          <a:p>
            <a:r>
              <a:rPr lang="en-US" dirty="0"/>
              <a:t>Conducting Path – wires in demo circuit</a:t>
            </a:r>
          </a:p>
          <a:p>
            <a:r>
              <a:rPr lang="en-US" dirty="0"/>
              <a:t>Switch – mechanical switch in demo circuit</a:t>
            </a:r>
          </a:p>
          <a:p>
            <a:r>
              <a:rPr lang="en-US" dirty="0"/>
              <a:t>Load – lamp in demo circuit</a:t>
            </a:r>
          </a:p>
          <a:p>
            <a:endParaRPr lang="en-US" dirty="0"/>
          </a:p>
          <a:p>
            <a:r>
              <a:rPr lang="en-US" dirty="0" smtClean="0"/>
              <a:t>If a real-life demo is not possible, </a:t>
            </a:r>
            <a:r>
              <a:rPr lang="en-US" u="none" strike="noStrike" dirty="0" smtClean="0">
                <a:hlinkClick r:id="rId4"/>
              </a:rPr>
              <a:t>this virtual circuit</a:t>
            </a:r>
            <a:r>
              <a:rPr lang="en-US" dirty="0" smtClean="0"/>
              <a:t> from the</a:t>
            </a:r>
            <a:r>
              <a:rPr lang="en-US" u="none" strike="noStrike" dirty="0" smtClean="0">
                <a:hlinkClick r:id="rId5"/>
              </a:rPr>
              <a:t> Intel companion site</a:t>
            </a:r>
            <a:r>
              <a:rPr lang="en-US" dirty="0" smtClean="0"/>
              <a:t> for the video may be used.</a:t>
            </a:r>
          </a:p>
          <a:p>
            <a:r>
              <a:rPr lang="en-US" dirty="0" smtClean="0"/>
              <a:t>Ask students for other examples of circuits in their lives</a:t>
            </a:r>
          </a:p>
          <a:p>
            <a:r>
              <a:rPr lang="en-US" dirty="0" smtClean="0"/>
              <a:t>Give an example circuit and ask student to identify the four parts. For example:</a:t>
            </a:r>
          </a:p>
          <a:p>
            <a:r>
              <a:rPr lang="en-US" dirty="0"/>
              <a:t>Headlights in a car</a:t>
            </a:r>
          </a:p>
          <a:p>
            <a:r>
              <a:rPr lang="en-US" dirty="0"/>
              <a:t>Electric toothbrush</a:t>
            </a:r>
          </a:p>
          <a:p>
            <a:r>
              <a:rPr lang="en-US" dirty="0"/>
              <a:t>MP3 player (</a:t>
            </a:r>
            <a:r>
              <a:rPr lang="en-US" dirty="0" err="1"/>
              <a:t>ipod</a:t>
            </a:r>
            <a:r>
              <a:rPr lang="en-US" dirty="0"/>
              <a:t>)</a:t>
            </a:r>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Which part of a circuit would a wire be?</a:t>
            </a:r>
          </a:p>
          <a:p>
            <a:pPr>
              <a:buFont typeface="Arial" charset="0"/>
              <a:buNone/>
            </a:pPr>
            <a:r>
              <a:rPr lang="en-US" dirty="0" smtClean="0"/>
              <a:t>A) Power Source</a:t>
            </a:r>
          </a:p>
          <a:p>
            <a:pPr>
              <a:buFont typeface="Arial" charset="0"/>
              <a:buNone/>
            </a:pPr>
            <a:r>
              <a:rPr lang="en-US" b="1" i="1" u="sng" dirty="0" smtClean="0"/>
              <a:t>B) Conducting Path</a:t>
            </a:r>
          </a:p>
          <a:p>
            <a:pPr>
              <a:buFont typeface="Arial" charset="0"/>
              <a:buNone/>
            </a:pPr>
            <a:r>
              <a:rPr lang="en-US" dirty="0" smtClean="0"/>
              <a:t>C) Switch</a:t>
            </a:r>
          </a:p>
          <a:p>
            <a:pPr>
              <a:buFont typeface="Arial" charset="0"/>
              <a:buNone/>
            </a:pPr>
            <a:r>
              <a:rPr lang="en-US" dirty="0" smtClean="0"/>
              <a:t>D) Load</a:t>
            </a:r>
          </a:p>
          <a:p>
            <a:pPr>
              <a:buFont typeface="Arial" charset="0"/>
              <a:buNone/>
            </a:pPr>
            <a:r>
              <a:rPr lang="en-US" dirty="0" smtClean="0"/>
              <a:t>E) None of the above</a:t>
            </a:r>
          </a:p>
        </p:txBody>
      </p:sp>
      <p:sp>
        <p:nvSpPr>
          <p:cNvPr id="4" name="Slide Number Placeholder 3"/>
          <p:cNvSpPr>
            <a:spLocks noGrp="1"/>
          </p:cNvSpPr>
          <p:nvPr>
            <p:ph type="sldNum" sz="quarter" idx="10"/>
          </p:nvPr>
        </p:nvSpPr>
        <p:spPr/>
        <p:txBody>
          <a:bodyPr/>
          <a:lstStyle/>
          <a:p>
            <a:fld id="{085B59FA-F3CB-4088-AB17-502EDCCCB31C}" type="slidenum">
              <a:rPr lang="en-US" smtClean="0"/>
              <a:t>6</a:t>
            </a:fld>
            <a:endParaRPr lang="en-US"/>
          </a:p>
        </p:txBody>
      </p:sp>
    </p:spTree>
    <p:extLst>
      <p:ext uri="{BB962C8B-B14F-4D97-AF65-F5344CB8AC3E}">
        <p14:creationId xmlns:p14="http://schemas.microsoft.com/office/powerpoint/2010/main" val="40439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Which part of a circuit would a wire be?</a:t>
            </a:r>
          </a:p>
          <a:p>
            <a:pPr>
              <a:buFont typeface="Arial" charset="0"/>
              <a:buNone/>
            </a:pPr>
            <a:r>
              <a:rPr lang="en-US" dirty="0" smtClean="0"/>
              <a:t>A) Power Source</a:t>
            </a:r>
          </a:p>
          <a:p>
            <a:pPr>
              <a:buFont typeface="Arial" charset="0"/>
              <a:buNone/>
            </a:pPr>
            <a:r>
              <a:rPr lang="en-US" b="1" i="1" u="sng" dirty="0" smtClean="0"/>
              <a:t>B) Conducting Path</a:t>
            </a:r>
          </a:p>
          <a:p>
            <a:pPr>
              <a:buFont typeface="Arial" charset="0"/>
              <a:buNone/>
            </a:pPr>
            <a:r>
              <a:rPr lang="en-US" dirty="0" smtClean="0"/>
              <a:t>C) Switch</a:t>
            </a:r>
          </a:p>
          <a:p>
            <a:pPr>
              <a:buFont typeface="Arial" charset="0"/>
              <a:buNone/>
            </a:pPr>
            <a:r>
              <a:rPr lang="en-US" dirty="0" smtClean="0"/>
              <a:t>D) Load</a:t>
            </a:r>
          </a:p>
          <a:p>
            <a:pPr>
              <a:buFont typeface="Arial" charset="0"/>
              <a:buNone/>
            </a:pPr>
            <a:r>
              <a:rPr lang="en-US" dirty="0" smtClean="0"/>
              <a:t>E) None of the above</a:t>
            </a:r>
          </a:p>
        </p:txBody>
      </p:sp>
      <p:sp>
        <p:nvSpPr>
          <p:cNvPr id="4" name="Slide Number Placeholder 3"/>
          <p:cNvSpPr>
            <a:spLocks noGrp="1"/>
          </p:cNvSpPr>
          <p:nvPr>
            <p:ph type="sldNum" sz="quarter" idx="10"/>
          </p:nvPr>
        </p:nvSpPr>
        <p:spPr/>
        <p:txBody>
          <a:bodyPr/>
          <a:lstStyle/>
          <a:p>
            <a:fld id="{085B59FA-F3CB-4088-AB17-502EDCCCB31C}" type="slidenum">
              <a:rPr lang="en-US" smtClean="0"/>
              <a:t>7</a:t>
            </a:fld>
            <a:endParaRPr lang="en-US"/>
          </a:p>
        </p:txBody>
      </p:sp>
    </p:spTree>
    <p:extLst>
      <p:ext uri="{BB962C8B-B14F-4D97-AF65-F5344CB8AC3E}">
        <p14:creationId xmlns:p14="http://schemas.microsoft.com/office/powerpoint/2010/main" val="404392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Which part of a circuit acts like a pump for electrons?</a:t>
            </a:r>
          </a:p>
          <a:p>
            <a:pPr>
              <a:buFont typeface="Arial" charset="0"/>
              <a:buNone/>
            </a:pPr>
            <a:r>
              <a:rPr lang="en-US" b="1" i="1" u="sng" dirty="0" smtClean="0">
                <a:effectLst/>
              </a:rPr>
              <a:t>A) Power Source</a:t>
            </a:r>
          </a:p>
          <a:p>
            <a:pPr>
              <a:buFont typeface="Arial" charset="0"/>
              <a:buNone/>
            </a:pPr>
            <a:r>
              <a:rPr lang="en-US" dirty="0" smtClean="0"/>
              <a:t>B) Conducting Path</a:t>
            </a:r>
          </a:p>
          <a:p>
            <a:pPr>
              <a:buFont typeface="Arial" charset="0"/>
              <a:buNone/>
            </a:pPr>
            <a:r>
              <a:rPr lang="en-US" dirty="0" smtClean="0"/>
              <a:t>C) Switch</a:t>
            </a:r>
          </a:p>
          <a:p>
            <a:pPr>
              <a:buFont typeface="Arial" charset="0"/>
              <a:buNone/>
            </a:pPr>
            <a:r>
              <a:rPr lang="en-US" dirty="0" smtClean="0"/>
              <a:t>D) Load</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8</a:t>
            </a:fld>
            <a:endParaRPr lang="en-US"/>
          </a:p>
        </p:txBody>
      </p:sp>
    </p:spTree>
    <p:extLst>
      <p:ext uri="{BB962C8B-B14F-4D97-AF65-F5344CB8AC3E}">
        <p14:creationId xmlns:p14="http://schemas.microsoft.com/office/powerpoint/2010/main" val="1720507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Which part of a circuit acts like a pump for electrons?</a:t>
            </a:r>
          </a:p>
          <a:p>
            <a:pPr>
              <a:buFont typeface="Arial" charset="0"/>
              <a:buNone/>
            </a:pPr>
            <a:r>
              <a:rPr lang="en-US" b="1" i="1" u="sng" dirty="0" smtClean="0">
                <a:effectLst/>
              </a:rPr>
              <a:t>A) Power Source</a:t>
            </a:r>
          </a:p>
          <a:p>
            <a:pPr>
              <a:buFont typeface="Arial" charset="0"/>
              <a:buNone/>
            </a:pPr>
            <a:r>
              <a:rPr lang="en-US" dirty="0" smtClean="0"/>
              <a:t>B) Conducting Path</a:t>
            </a:r>
          </a:p>
          <a:p>
            <a:pPr>
              <a:buFont typeface="Arial" charset="0"/>
              <a:buNone/>
            </a:pPr>
            <a:r>
              <a:rPr lang="en-US" dirty="0" smtClean="0"/>
              <a:t>C) Switch</a:t>
            </a:r>
          </a:p>
          <a:p>
            <a:pPr>
              <a:buFont typeface="Arial" charset="0"/>
              <a:buNone/>
            </a:pPr>
            <a:r>
              <a:rPr lang="en-US" dirty="0" smtClean="0"/>
              <a:t>D) Load</a:t>
            </a:r>
          </a:p>
          <a:p>
            <a:pPr>
              <a:buFont typeface="Arial" charset="0"/>
              <a:buNone/>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085B59FA-F3CB-4088-AB17-502EDCCCB31C}" type="slidenum">
              <a:rPr lang="en-US" smtClean="0"/>
              <a:t>9</a:t>
            </a:fld>
            <a:endParaRPr lang="en-US"/>
          </a:p>
        </p:txBody>
      </p:sp>
    </p:spTree>
    <p:extLst>
      <p:ext uri="{BB962C8B-B14F-4D97-AF65-F5344CB8AC3E}">
        <p14:creationId xmlns:p14="http://schemas.microsoft.com/office/powerpoint/2010/main" val="1720507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D4ED2A3C-7BEC-4E50-8BAA-6D6BC4F7E5B6}" type="datetimeFigureOut">
              <a:rPr lang="en-US" smtClean="0"/>
              <a:pPr>
                <a:defRPr/>
              </a:pPr>
              <a:t>3/12/2013</a:t>
            </a:fld>
            <a:endParaRPr lang="en-US" dirty="0"/>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2FAC920C-18A3-458E-AB73-F29500532402}"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B3C4A8E-3D11-4A40-B71B-C107767A41EB}" type="datetimeFigureOut">
              <a:rPr lang="en-US" smtClean="0"/>
              <a:pPr>
                <a:defRPr/>
              </a:pPr>
              <a:t>3/12/2013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3DECD3-99F4-45FA-8F05-71E90F42F9AE}"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492E8F8-DD70-4AC7-907E-183E773B2C50}" type="datetimeFigureOut">
              <a:rPr lang="en-US" smtClean="0"/>
              <a:pPr>
                <a:defRPr/>
              </a:pPr>
              <a:t>3/12/2013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C0ABC2-60CD-4CC5-850E-778CE8186126}"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B089FF1-C9B1-483D-A7AE-280C3156B5C3}" type="datetimeFigureOut">
              <a:rPr lang="en-US" smtClean="0"/>
              <a:pPr>
                <a:defRPr/>
              </a:pPr>
              <a:t>3/12/2013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79192E-0309-4E44-B0E7-C68B506DF88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7DA05692-2874-4E2C-B780-888FA644FD73}" type="datetimeFigureOut">
              <a:rPr lang="en-US" smtClean="0"/>
              <a:pPr>
                <a:defRPr/>
              </a:pPr>
              <a:t>3/12/2013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CBDB97-C75C-4673-8821-BC6243ECBA3D}"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E9E0605-D4A4-428E-838E-BFE2C8C23A54}" type="datetimeFigureOut">
              <a:rPr lang="en-US" smtClean="0"/>
              <a:pPr>
                <a:defRPr/>
              </a:pPr>
              <a:t>3/12/2013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AD6B43-998A-4053-A5FE-7770FC828CFD}"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078BF894-FE63-44A8-944D-D0E1E3DBDBF3}" type="datetimeFigureOut">
              <a:rPr lang="en-US" smtClean="0"/>
              <a:pPr>
                <a:defRPr/>
              </a:pPr>
              <a:t>3/12/2013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AF5E6A0-EE6A-4095-A861-9993768CB1F7}"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1CF6D7A-EE93-42E6-BF9B-6B08668698E2}" type="datetimeFigureOut">
              <a:rPr lang="en-US" smtClean="0"/>
              <a:pPr>
                <a:defRPr/>
              </a:pPr>
              <a:t>3/12/2013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FA09795-8913-457D-8CC7-26F56BBCC1D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9B5154-7358-4305-A81A-1DED6F28E614}" type="datetimeFigureOut">
              <a:rPr lang="en-US" smtClean="0"/>
              <a:pPr>
                <a:defRPr/>
              </a:pPr>
              <a:t>3/12/2013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E015903-08AF-41E9-A99C-6A39A46DD19B}"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D48B583-CE5B-40DD-9066-878D0E320447}" type="datetimeFigureOut">
              <a:rPr lang="en-US" smtClean="0"/>
              <a:pPr>
                <a:defRPr/>
              </a:pPr>
              <a:t>3/12/2013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369F7D-816F-414B-9957-508A0FEDF74B}"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9DEEEE53-63A4-4B38-87E6-10FC0BC5CED8}" type="datetimeFigureOut">
              <a:rPr lang="en-US" smtClean="0"/>
              <a:pPr>
                <a:defRPr/>
              </a:pPr>
              <a:t>3/12/2013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95FDEC2-B4DB-4EED-83D7-D50AB182EFB0}"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C0AF8018-8B95-4489-8BFA-FAE64DF28CC0}" type="datetimeFigureOut">
              <a:rPr lang="en-US" smtClean="0"/>
              <a:pPr>
                <a:defRPr/>
              </a:pPr>
              <a:t>3/12/2013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141D3D1-0E21-4B2B-9C65-145B0E1EB438}"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Lesson%202.1%20-%20Circuits%20and%20Switches/Intel%20Journey%20Inside%20Chapter%202%20%20%20STEMRobotics.fl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intel.com/content/www/us/en/education/k12/the-journey-inside/explore-the-curriculum/circuits-and-switches/lesson6.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intel.com/content/www/us/en/education/k12/the-journey-inside/explore-the-curriculum/circuits-and-switches/lesson10-activity.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intel.com/content/www/us/en/education/k12/the-journey-inside/explore-the-curriculum/circuits-and-switches/lesson10.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hyperlink" Target="http://www.intel.com/content/www/us/en/education/k12/the-journey-inside/explore-the-curriculum/circuits-and-switches/lesson6.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phet.colorado.edu/en/simulation/circuit-construction-kit-dc-virtual-lab"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temrobotics.cs.pdx.edu/sites/default/files/Unit_Review_Circuits_Computers_Jeopardy.pp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Lesson%202.1%20-%20Circuits%20and%20Switches/Intel%20Journey%20Inside%20Chapter%202%20%20%20STEMRobotics.fl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ntel.com/content/www/us/en/education/k12/the-journey-inside/explore-the-curriculum/circuits-and-switches/lesson4.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8" y="838200"/>
            <a:ext cx="9144000" cy="2514600"/>
          </a:xfrm>
        </p:spPr>
        <p:txBody>
          <a:bodyPr>
            <a:normAutofit fontScale="90000"/>
          </a:bodyPr>
          <a:lstStyle/>
          <a:p>
            <a:pPr algn="ctr">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Circuits and Computers</a:t>
            </a:r>
            <a:br>
              <a:rPr lang="en-US" dirty="0" smtClean="0"/>
            </a:br>
            <a:r>
              <a:rPr lang="en-US" dirty="0"/>
              <a:t>Stem Robotics 101 </a:t>
            </a:r>
            <a:r>
              <a:rPr lang="en-US" dirty="0" smtClean="0"/>
              <a:t/>
            </a:r>
            <a:br>
              <a:rPr lang="en-US" dirty="0" smtClean="0"/>
            </a:br>
            <a:r>
              <a:rPr lang="en-US" dirty="0" smtClean="0"/>
              <a:t>Unit 2</a:t>
            </a:r>
            <a:endParaRPr lang="en-US" dirty="0"/>
          </a:p>
        </p:txBody>
      </p:sp>
      <p:sp>
        <p:nvSpPr>
          <p:cNvPr id="3" name="Rectangle 2"/>
          <p:cNvSpPr/>
          <p:nvPr/>
        </p:nvSpPr>
        <p:spPr>
          <a:xfrm>
            <a:off x="228600" y="3581400"/>
            <a:ext cx="8686800" cy="2862322"/>
          </a:xfrm>
          <a:prstGeom prst="rect">
            <a:avLst/>
          </a:prstGeom>
        </p:spPr>
        <p:txBody>
          <a:bodyPr wrap="square">
            <a:spAutoFit/>
          </a:bodyPr>
          <a:lstStyle/>
          <a:p>
            <a:r>
              <a:rPr lang="en-US" sz="2000" b="1" dirty="0" smtClean="0">
                <a:solidFill>
                  <a:srgbClr val="FFFF00"/>
                </a:solidFill>
              </a:rPr>
              <a:t>Overview: </a:t>
            </a:r>
          </a:p>
          <a:p>
            <a:r>
              <a:rPr lang="en-US" sz="2000" b="1" dirty="0" smtClean="0">
                <a:solidFill>
                  <a:srgbClr val="FFFF00"/>
                </a:solidFill>
              </a:rPr>
              <a:t>This unit delves into some of the underlying technologies of robotics in general, and then explores each within the context of the Lego MINDSTORMS NXT robotics kit. First, electrical circuits are covered followed by exercises using the NXT as a circuit and demonstrating the function of each of the NXT sensors in View Mode. Second, the topic of computers is covered, including both the history (Moore's Law) and parts of computers. The NXT is then used to demonstrate the parts of computer using the built-in Try-Me programs.</a:t>
            </a:r>
            <a:endParaRPr lang="en-US" sz="20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Review Question 3</a:t>
            </a:r>
          </a:p>
        </p:txBody>
      </p:sp>
      <p:sp>
        <p:nvSpPr>
          <p:cNvPr id="10243" name="Content Placeholder 2"/>
          <p:cNvSpPr>
            <a:spLocks noGrp="1"/>
          </p:cNvSpPr>
          <p:nvPr>
            <p:ph idx="1"/>
          </p:nvPr>
        </p:nvSpPr>
        <p:spPr>
          <a:xfrm>
            <a:off x="457200" y="1905000"/>
            <a:ext cx="8686800" cy="4221163"/>
          </a:xfrm>
        </p:spPr>
        <p:txBody>
          <a:bodyPr/>
          <a:lstStyle/>
          <a:p>
            <a:pPr>
              <a:buFont typeface="Arial" charset="0"/>
              <a:buNone/>
            </a:pPr>
            <a:r>
              <a:rPr lang="en-US" dirty="0" smtClean="0"/>
              <a:t>Which part of a circuit does something useful for you? </a:t>
            </a:r>
          </a:p>
          <a:p>
            <a:pPr>
              <a:buFont typeface="Arial" charset="0"/>
              <a:buNone/>
            </a:pPr>
            <a:r>
              <a:rPr lang="en-US" dirty="0" smtClean="0"/>
              <a:t>A) Power Source</a:t>
            </a:r>
          </a:p>
          <a:p>
            <a:pPr>
              <a:buFont typeface="Arial" charset="0"/>
              <a:buNone/>
            </a:pPr>
            <a:r>
              <a:rPr lang="en-US" dirty="0" smtClean="0"/>
              <a:t>B) Conducting Path</a:t>
            </a:r>
          </a:p>
          <a:p>
            <a:pPr>
              <a:buFont typeface="Arial" charset="0"/>
              <a:buNone/>
            </a:pPr>
            <a:r>
              <a:rPr lang="en-US" dirty="0" smtClean="0"/>
              <a:t>C) Switch</a:t>
            </a:r>
          </a:p>
          <a:p>
            <a:pPr>
              <a:buFont typeface="Arial" charset="0"/>
              <a:buNone/>
            </a:pPr>
            <a:r>
              <a:rPr lang="en-US" dirty="0" smtClean="0"/>
              <a:t>D) Load</a:t>
            </a:r>
          </a:p>
          <a:p>
            <a:pPr>
              <a:buFont typeface="Arial" charset="0"/>
              <a:buNone/>
            </a:pPr>
            <a:r>
              <a:rPr lang="en-US" dirty="0" smtClean="0"/>
              <a:t>E) None of the above</a:t>
            </a:r>
          </a:p>
        </p:txBody>
      </p:sp>
    </p:spTree>
    <p:extLst>
      <p:ext uri="{BB962C8B-B14F-4D97-AF65-F5344CB8AC3E}">
        <p14:creationId xmlns:p14="http://schemas.microsoft.com/office/powerpoint/2010/main" val="3646569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Review Question 3</a:t>
            </a:r>
          </a:p>
        </p:txBody>
      </p:sp>
      <p:sp>
        <p:nvSpPr>
          <p:cNvPr id="10243" name="Content Placeholder 2"/>
          <p:cNvSpPr>
            <a:spLocks noGrp="1"/>
          </p:cNvSpPr>
          <p:nvPr>
            <p:ph idx="1"/>
          </p:nvPr>
        </p:nvSpPr>
        <p:spPr>
          <a:xfrm>
            <a:off x="457200" y="1905000"/>
            <a:ext cx="8686800" cy="4221163"/>
          </a:xfrm>
        </p:spPr>
        <p:txBody>
          <a:bodyPr/>
          <a:lstStyle/>
          <a:p>
            <a:pPr>
              <a:buFont typeface="Arial" charset="0"/>
              <a:buNone/>
            </a:pPr>
            <a:r>
              <a:rPr lang="en-US" dirty="0" smtClean="0"/>
              <a:t>Which part of a circuit does something useful for you? </a:t>
            </a:r>
          </a:p>
          <a:p>
            <a:pPr>
              <a:buFont typeface="Arial" charset="0"/>
              <a:buNone/>
            </a:pPr>
            <a:r>
              <a:rPr lang="en-US" dirty="0" smtClean="0"/>
              <a:t>A) Power Source</a:t>
            </a:r>
          </a:p>
          <a:p>
            <a:pPr>
              <a:buFont typeface="Arial" charset="0"/>
              <a:buNone/>
            </a:pPr>
            <a:r>
              <a:rPr lang="en-US" dirty="0" smtClean="0"/>
              <a:t>B) Conducting Path</a:t>
            </a:r>
          </a:p>
          <a:p>
            <a:pPr>
              <a:buFont typeface="Arial" charset="0"/>
              <a:buNone/>
            </a:pPr>
            <a:r>
              <a:rPr lang="en-US" dirty="0" smtClean="0"/>
              <a:t>C) Switch</a:t>
            </a:r>
          </a:p>
          <a:p>
            <a:pPr>
              <a:buFont typeface="Arial" charset="0"/>
              <a:buNone/>
            </a:pPr>
            <a:r>
              <a:rPr lang="en-US" dirty="0" smtClean="0">
                <a:solidFill>
                  <a:srgbClr val="FFFF00"/>
                </a:solidFill>
              </a:rPr>
              <a:t>D) Load</a:t>
            </a:r>
          </a:p>
          <a:p>
            <a:pPr>
              <a:buFont typeface="Arial" charset="0"/>
              <a:buNone/>
            </a:pPr>
            <a:r>
              <a:rPr lang="en-US" dirty="0" smtClean="0"/>
              <a:t>E) None of the above</a:t>
            </a:r>
          </a:p>
        </p:txBody>
      </p:sp>
    </p:spTree>
    <p:extLst>
      <p:ext uri="{BB962C8B-B14F-4D97-AF65-F5344CB8AC3E}">
        <p14:creationId xmlns:p14="http://schemas.microsoft.com/office/powerpoint/2010/main" val="3242239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Review Question 4</a:t>
            </a:r>
          </a:p>
        </p:txBody>
      </p:sp>
      <p:sp>
        <p:nvSpPr>
          <p:cNvPr id="11267" name="Content Placeholder 2"/>
          <p:cNvSpPr>
            <a:spLocks noGrp="1"/>
          </p:cNvSpPr>
          <p:nvPr>
            <p:ph idx="1"/>
          </p:nvPr>
        </p:nvSpPr>
        <p:spPr/>
        <p:txBody>
          <a:bodyPr/>
          <a:lstStyle/>
          <a:p>
            <a:pPr>
              <a:buFont typeface="Arial" charset="0"/>
              <a:buNone/>
            </a:pPr>
            <a:r>
              <a:rPr lang="en-US" dirty="0" smtClean="0"/>
              <a:t>Which part of a circuit is made only out of insulators? </a:t>
            </a:r>
          </a:p>
          <a:p>
            <a:pPr>
              <a:buFont typeface="Arial" charset="0"/>
              <a:buNone/>
            </a:pPr>
            <a:r>
              <a:rPr lang="en-US" dirty="0" smtClean="0"/>
              <a:t>A) Power Source</a:t>
            </a:r>
          </a:p>
          <a:p>
            <a:pPr>
              <a:buFont typeface="Arial" charset="0"/>
              <a:buNone/>
            </a:pPr>
            <a:r>
              <a:rPr lang="en-US" dirty="0" smtClean="0"/>
              <a:t>B) Conducting Path</a:t>
            </a:r>
          </a:p>
          <a:p>
            <a:pPr>
              <a:buFont typeface="Arial" charset="0"/>
              <a:buNone/>
            </a:pPr>
            <a:r>
              <a:rPr lang="en-US" dirty="0" smtClean="0"/>
              <a:t>C) Switch</a:t>
            </a:r>
          </a:p>
          <a:p>
            <a:pPr>
              <a:buFont typeface="Arial" charset="0"/>
              <a:buNone/>
            </a:pPr>
            <a:r>
              <a:rPr lang="en-US" dirty="0" smtClean="0"/>
              <a:t>D) Load</a:t>
            </a:r>
          </a:p>
          <a:p>
            <a:pPr>
              <a:buFont typeface="Arial" charset="0"/>
              <a:buNone/>
            </a:pPr>
            <a:r>
              <a:rPr lang="en-US" dirty="0" smtClean="0"/>
              <a:t>E) None of the above</a:t>
            </a:r>
          </a:p>
        </p:txBody>
      </p:sp>
    </p:spTree>
    <p:extLst>
      <p:ext uri="{BB962C8B-B14F-4D97-AF65-F5344CB8AC3E}">
        <p14:creationId xmlns:p14="http://schemas.microsoft.com/office/powerpoint/2010/main" val="1083279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Review Question 4</a:t>
            </a:r>
          </a:p>
        </p:txBody>
      </p:sp>
      <p:sp>
        <p:nvSpPr>
          <p:cNvPr id="11267" name="Content Placeholder 2"/>
          <p:cNvSpPr>
            <a:spLocks noGrp="1"/>
          </p:cNvSpPr>
          <p:nvPr>
            <p:ph idx="1"/>
          </p:nvPr>
        </p:nvSpPr>
        <p:spPr/>
        <p:txBody>
          <a:bodyPr/>
          <a:lstStyle/>
          <a:p>
            <a:pPr>
              <a:buFont typeface="Arial" charset="0"/>
              <a:buNone/>
            </a:pPr>
            <a:r>
              <a:rPr lang="en-US" dirty="0" smtClean="0"/>
              <a:t>Which part of a circuit is made only out of insulators? </a:t>
            </a:r>
          </a:p>
          <a:p>
            <a:pPr>
              <a:buFont typeface="Arial" charset="0"/>
              <a:buNone/>
            </a:pPr>
            <a:r>
              <a:rPr lang="en-US" dirty="0" smtClean="0"/>
              <a:t>A) Power Source</a:t>
            </a:r>
          </a:p>
          <a:p>
            <a:pPr>
              <a:buFont typeface="Arial" charset="0"/>
              <a:buNone/>
            </a:pPr>
            <a:r>
              <a:rPr lang="en-US" dirty="0" smtClean="0"/>
              <a:t>B) Conducting Path</a:t>
            </a:r>
          </a:p>
          <a:p>
            <a:pPr>
              <a:buFont typeface="Arial" charset="0"/>
              <a:buNone/>
            </a:pPr>
            <a:r>
              <a:rPr lang="en-US" dirty="0" smtClean="0"/>
              <a:t>C) Switch</a:t>
            </a:r>
          </a:p>
          <a:p>
            <a:pPr>
              <a:buFont typeface="Arial" charset="0"/>
              <a:buNone/>
            </a:pPr>
            <a:r>
              <a:rPr lang="en-US" dirty="0" smtClean="0"/>
              <a:t>D) Load</a:t>
            </a:r>
          </a:p>
          <a:p>
            <a:pPr>
              <a:buFont typeface="Arial" charset="0"/>
              <a:buNone/>
            </a:pPr>
            <a:r>
              <a:rPr lang="en-US" dirty="0" smtClean="0">
                <a:solidFill>
                  <a:srgbClr val="FFFF00"/>
                </a:solidFill>
              </a:rPr>
              <a:t>E) None of the above </a:t>
            </a:r>
            <a:r>
              <a:rPr lang="en-US" dirty="0" smtClean="0">
                <a:solidFill>
                  <a:srgbClr val="FFC000"/>
                </a:solidFill>
              </a:rPr>
              <a:t>– Insulators protect you from the circuit, ensure it stays a closed circuit!</a:t>
            </a:r>
          </a:p>
        </p:txBody>
      </p:sp>
    </p:spTree>
    <p:extLst>
      <p:ext uri="{BB962C8B-B14F-4D97-AF65-F5344CB8AC3E}">
        <p14:creationId xmlns:p14="http://schemas.microsoft.com/office/powerpoint/2010/main" val="3708701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Review Question 5</a:t>
            </a:r>
          </a:p>
        </p:txBody>
      </p:sp>
      <p:sp>
        <p:nvSpPr>
          <p:cNvPr id="12291" name="Content Placeholder 2"/>
          <p:cNvSpPr>
            <a:spLocks noGrp="1"/>
          </p:cNvSpPr>
          <p:nvPr>
            <p:ph idx="1"/>
          </p:nvPr>
        </p:nvSpPr>
        <p:spPr>
          <a:xfrm>
            <a:off x="457200" y="1905000"/>
            <a:ext cx="8686800" cy="4221163"/>
          </a:xfrm>
        </p:spPr>
        <p:txBody>
          <a:bodyPr/>
          <a:lstStyle/>
          <a:p>
            <a:pPr>
              <a:buFont typeface="Arial" charset="0"/>
              <a:buNone/>
            </a:pPr>
            <a:r>
              <a:rPr lang="en-US" dirty="0" smtClean="0"/>
              <a:t>Which part of a circuit stops the flow of electrons? </a:t>
            </a:r>
          </a:p>
          <a:p>
            <a:pPr>
              <a:buFont typeface="Arial" charset="0"/>
              <a:buNone/>
            </a:pPr>
            <a:r>
              <a:rPr lang="en-US" dirty="0" smtClean="0"/>
              <a:t>A) Power Source</a:t>
            </a:r>
          </a:p>
          <a:p>
            <a:pPr>
              <a:buFont typeface="Arial" charset="0"/>
              <a:buNone/>
            </a:pPr>
            <a:r>
              <a:rPr lang="en-US" dirty="0" smtClean="0"/>
              <a:t>B) Conducting Path</a:t>
            </a:r>
          </a:p>
          <a:p>
            <a:pPr>
              <a:buFont typeface="Arial" charset="0"/>
              <a:buNone/>
            </a:pPr>
            <a:r>
              <a:rPr lang="en-US" dirty="0" smtClean="0"/>
              <a:t>C) Switch</a:t>
            </a:r>
          </a:p>
          <a:p>
            <a:pPr>
              <a:buFont typeface="Arial" charset="0"/>
              <a:buNone/>
            </a:pPr>
            <a:r>
              <a:rPr lang="en-US" dirty="0" smtClean="0"/>
              <a:t>D) Load</a:t>
            </a:r>
          </a:p>
          <a:p>
            <a:pPr>
              <a:buFont typeface="Arial" charset="0"/>
              <a:buNone/>
            </a:pPr>
            <a:r>
              <a:rPr lang="en-US" dirty="0" smtClean="0"/>
              <a:t>E) None of the above</a:t>
            </a:r>
          </a:p>
        </p:txBody>
      </p:sp>
    </p:spTree>
    <p:extLst>
      <p:ext uri="{BB962C8B-B14F-4D97-AF65-F5344CB8AC3E}">
        <p14:creationId xmlns:p14="http://schemas.microsoft.com/office/powerpoint/2010/main" val="3688035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Review Question 5</a:t>
            </a:r>
          </a:p>
        </p:txBody>
      </p:sp>
      <p:sp>
        <p:nvSpPr>
          <p:cNvPr id="12291" name="Content Placeholder 2"/>
          <p:cNvSpPr>
            <a:spLocks noGrp="1"/>
          </p:cNvSpPr>
          <p:nvPr>
            <p:ph idx="1"/>
          </p:nvPr>
        </p:nvSpPr>
        <p:spPr>
          <a:xfrm>
            <a:off x="457200" y="1905000"/>
            <a:ext cx="8686800" cy="4221163"/>
          </a:xfrm>
        </p:spPr>
        <p:txBody>
          <a:bodyPr/>
          <a:lstStyle/>
          <a:p>
            <a:pPr>
              <a:buFont typeface="Arial" charset="0"/>
              <a:buNone/>
            </a:pPr>
            <a:r>
              <a:rPr lang="en-US" dirty="0" smtClean="0"/>
              <a:t>Which part of a circuit stops the flow of electrons? </a:t>
            </a:r>
          </a:p>
          <a:p>
            <a:pPr>
              <a:buFont typeface="Arial" charset="0"/>
              <a:buNone/>
            </a:pPr>
            <a:r>
              <a:rPr lang="en-US" dirty="0" smtClean="0"/>
              <a:t>A) Power Source</a:t>
            </a:r>
          </a:p>
          <a:p>
            <a:pPr>
              <a:buFont typeface="Arial" charset="0"/>
              <a:buNone/>
            </a:pPr>
            <a:r>
              <a:rPr lang="en-US" dirty="0" smtClean="0"/>
              <a:t>B) Conducting Path</a:t>
            </a:r>
          </a:p>
          <a:p>
            <a:pPr>
              <a:buFont typeface="Arial" charset="0"/>
              <a:buNone/>
            </a:pPr>
            <a:r>
              <a:rPr lang="en-US" dirty="0" smtClean="0">
                <a:solidFill>
                  <a:srgbClr val="FFFF00"/>
                </a:solidFill>
              </a:rPr>
              <a:t>C) Switch</a:t>
            </a:r>
          </a:p>
          <a:p>
            <a:pPr>
              <a:buFont typeface="Arial" charset="0"/>
              <a:buNone/>
            </a:pPr>
            <a:r>
              <a:rPr lang="en-US" dirty="0" smtClean="0"/>
              <a:t>D) Load</a:t>
            </a:r>
          </a:p>
          <a:p>
            <a:pPr>
              <a:buFont typeface="Arial" charset="0"/>
              <a:buNone/>
            </a:pPr>
            <a:r>
              <a:rPr lang="en-US" dirty="0" smtClean="0"/>
              <a:t>E) None of the above</a:t>
            </a:r>
          </a:p>
        </p:txBody>
      </p:sp>
    </p:spTree>
    <p:extLst>
      <p:ext uri="{BB962C8B-B14F-4D97-AF65-F5344CB8AC3E}">
        <p14:creationId xmlns:p14="http://schemas.microsoft.com/office/powerpoint/2010/main" val="2162551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81000"/>
            <a:ext cx="8229600" cy="1143000"/>
          </a:xfrm>
        </p:spPr>
        <p:txBody>
          <a:bodyPr/>
          <a:lstStyle/>
          <a:p>
            <a:pPr algn="ctr"/>
            <a:r>
              <a:rPr lang="en-US" dirty="0" smtClean="0"/>
              <a:t>Conductors and Insulators</a:t>
            </a:r>
            <a:br>
              <a:rPr lang="en-US" dirty="0" smtClean="0"/>
            </a:br>
            <a:r>
              <a:rPr lang="en-US" sz="2000" dirty="0" smtClean="0"/>
              <a:t>(1:46)</a:t>
            </a:r>
          </a:p>
        </p:txBody>
      </p:sp>
      <p:sp>
        <p:nvSpPr>
          <p:cNvPr id="3" name="Content Placeholder 2"/>
          <p:cNvSpPr>
            <a:spLocks noGrp="1"/>
          </p:cNvSpPr>
          <p:nvPr>
            <p:ph idx="1"/>
          </p:nvPr>
        </p:nvSpPr>
        <p:spPr>
          <a:xfrm>
            <a:off x="457200" y="1600200"/>
            <a:ext cx="8229600" cy="2362200"/>
          </a:xfrm>
        </p:spPr>
        <p:txBody>
          <a:bodyPr/>
          <a:lstStyle/>
          <a:p>
            <a:r>
              <a:rPr lang="en-US" dirty="0" smtClean="0"/>
              <a:t>Discuss with your partner:</a:t>
            </a:r>
          </a:p>
          <a:p>
            <a:pPr lvl="1"/>
            <a:r>
              <a:rPr lang="en-US" dirty="0" smtClean="0"/>
              <a:t>What is a conductor?</a:t>
            </a:r>
          </a:p>
          <a:p>
            <a:pPr lvl="1"/>
            <a:r>
              <a:rPr lang="en-US" dirty="0" smtClean="0"/>
              <a:t>What is an Insulator?</a:t>
            </a:r>
          </a:p>
          <a:p>
            <a:pPr lvl="1"/>
            <a:r>
              <a:rPr lang="en-US" dirty="0" smtClean="0"/>
              <a:t>What is a Semiconductor?</a:t>
            </a:r>
          </a:p>
          <a:p>
            <a:pPr lvl="1"/>
            <a:r>
              <a:rPr lang="en-US" dirty="0" smtClean="0"/>
              <a:t>What are some examples of each?</a:t>
            </a:r>
          </a:p>
        </p:txBody>
      </p:sp>
      <p:sp>
        <p:nvSpPr>
          <p:cNvPr id="2052" name="TextBox 3"/>
          <p:cNvSpPr txBox="1">
            <a:spLocks noChangeArrowheads="1"/>
          </p:cNvSpPr>
          <p:nvPr/>
        </p:nvSpPr>
        <p:spPr bwMode="auto">
          <a:xfrm>
            <a:off x="1295400" y="4419600"/>
            <a:ext cx="3945311" cy="1938992"/>
          </a:xfrm>
          <a:prstGeom prst="rect">
            <a:avLst/>
          </a:prstGeom>
          <a:noFill/>
          <a:ln w="9525">
            <a:noFill/>
            <a:miter lim="800000"/>
            <a:headEnd/>
            <a:tailEnd/>
          </a:ln>
        </p:spPr>
        <p:txBody>
          <a:bodyPr wrap="none">
            <a:spAutoFit/>
          </a:bodyPr>
          <a:lstStyle/>
          <a:p>
            <a:r>
              <a:rPr lang="en-US" sz="2800" dirty="0" smtClean="0">
                <a:hlinkClick r:id="rId3" action="ppaction://hlinkfile" tooltip="I:\My Documents\Chief\IG's\Stem Robotics 101\Course - STEM Robotics 101\Unit 2 - Circuits and Computers\Lesson 2.INTEL_JOURNEY_INSIDE-chapter2"/>
              </a:rPr>
              <a:t>What </a:t>
            </a:r>
            <a:r>
              <a:rPr lang="en-US" sz="2800" dirty="0">
                <a:hlinkClick r:id="rId3" action="ppaction://hlinkfile" tooltip="I:\My Documents\Chief\IG's\Stem Robotics 101\Course - STEM Robotics 101\Unit 2 - Circuits and Computers\Lesson 2.INTEL_JOURNEY_INSIDE-chapter2"/>
              </a:rPr>
              <a:t>is Electricity?</a:t>
            </a:r>
            <a:endParaRPr lang="en-US" sz="2800" dirty="0"/>
          </a:p>
          <a:p>
            <a:endParaRPr lang="en-US" sz="2800" dirty="0"/>
          </a:p>
          <a:p>
            <a:r>
              <a:rPr lang="en-US" sz="2800" dirty="0">
                <a:hlinkClick r:id="rId4"/>
              </a:rPr>
              <a:t>Conductor or Insulator?</a:t>
            </a:r>
            <a:endParaRPr lang="en-US" sz="2800"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blinds(horizontal)">
                                      <p:cBhvr>
                                        <p:cTn id="2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Review Question 6</a:t>
            </a:r>
          </a:p>
        </p:txBody>
      </p:sp>
      <p:sp>
        <p:nvSpPr>
          <p:cNvPr id="3075" name="Content Placeholder 2"/>
          <p:cNvSpPr>
            <a:spLocks noGrp="1"/>
          </p:cNvSpPr>
          <p:nvPr>
            <p:ph idx="1"/>
          </p:nvPr>
        </p:nvSpPr>
        <p:spPr/>
        <p:txBody>
          <a:bodyPr/>
          <a:lstStyle/>
          <a:p>
            <a:pPr>
              <a:buFont typeface="Arial" charset="0"/>
              <a:buNone/>
            </a:pPr>
            <a:r>
              <a:rPr lang="en-US" dirty="0" smtClean="0"/>
              <a:t>What do we call a material that lets electricity flow through it easily?</a:t>
            </a:r>
          </a:p>
          <a:p>
            <a:pPr>
              <a:buFont typeface="Arial" charset="0"/>
              <a:buNone/>
            </a:pPr>
            <a:r>
              <a:rPr lang="en-US" dirty="0" smtClean="0"/>
              <a:t>A) Wire</a:t>
            </a:r>
          </a:p>
          <a:p>
            <a:pPr>
              <a:buFont typeface="Arial" charset="0"/>
              <a:buNone/>
            </a:pPr>
            <a:r>
              <a:rPr lang="en-US" dirty="0" smtClean="0"/>
              <a:t>B) Copper</a:t>
            </a:r>
          </a:p>
          <a:p>
            <a:pPr>
              <a:buFont typeface="Arial" charset="0"/>
              <a:buNone/>
            </a:pPr>
            <a:r>
              <a:rPr lang="en-US" dirty="0" smtClean="0"/>
              <a:t>C) Conductor</a:t>
            </a:r>
          </a:p>
          <a:p>
            <a:pPr>
              <a:buFont typeface="Arial" charset="0"/>
              <a:buNone/>
            </a:pPr>
            <a:r>
              <a:rPr lang="en-US" dirty="0" smtClean="0"/>
              <a:t>D) Insulator</a:t>
            </a:r>
          </a:p>
          <a:p>
            <a:pPr>
              <a:buFont typeface="Arial" charset="0"/>
              <a:buNone/>
            </a:pPr>
            <a:r>
              <a:rPr lang="en-US" dirty="0" smtClean="0"/>
              <a:t>E) None of the above</a:t>
            </a:r>
          </a:p>
        </p:txBody>
      </p:sp>
    </p:spTree>
    <p:extLst>
      <p:ext uri="{BB962C8B-B14F-4D97-AF65-F5344CB8AC3E}">
        <p14:creationId xmlns:p14="http://schemas.microsoft.com/office/powerpoint/2010/main" val="961563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Review Question 6</a:t>
            </a:r>
          </a:p>
        </p:txBody>
      </p:sp>
      <p:sp>
        <p:nvSpPr>
          <p:cNvPr id="3075" name="Content Placeholder 2"/>
          <p:cNvSpPr>
            <a:spLocks noGrp="1"/>
          </p:cNvSpPr>
          <p:nvPr>
            <p:ph idx="1"/>
          </p:nvPr>
        </p:nvSpPr>
        <p:spPr/>
        <p:txBody>
          <a:bodyPr/>
          <a:lstStyle/>
          <a:p>
            <a:pPr>
              <a:buFont typeface="Arial" charset="0"/>
              <a:buNone/>
            </a:pPr>
            <a:r>
              <a:rPr lang="en-US" dirty="0" smtClean="0"/>
              <a:t>What do we call a material that lets electricity flow through it easily?</a:t>
            </a:r>
          </a:p>
          <a:p>
            <a:pPr>
              <a:buFont typeface="Arial" charset="0"/>
              <a:buNone/>
            </a:pPr>
            <a:r>
              <a:rPr lang="en-US" dirty="0" smtClean="0"/>
              <a:t>A) Wire</a:t>
            </a:r>
            <a:r>
              <a:rPr lang="en-US" dirty="0" smtClean="0">
                <a:solidFill>
                  <a:srgbClr val="FFC000"/>
                </a:solidFill>
              </a:rPr>
              <a:t> - Is a conductor.</a:t>
            </a:r>
          </a:p>
          <a:p>
            <a:pPr>
              <a:buNone/>
            </a:pPr>
            <a:r>
              <a:rPr lang="en-US" dirty="0" smtClean="0"/>
              <a:t>B) Copper</a:t>
            </a:r>
            <a:r>
              <a:rPr lang="en-US" dirty="0">
                <a:solidFill>
                  <a:srgbClr val="FFC000"/>
                </a:solidFill>
              </a:rPr>
              <a:t> - Is a conductor</a:t>
            </a:r>
            <a:r>
              <a:rPr lang="en-US" dirty="0" smtClean="0">
                <a:solidFill>
                  <a:srgbClr val="FFC000"/>
                </a:solidFill>
              </a:rPr>
              <a:t>.</a:t>
            </a:r>
            <a:endParaRPr lang="en-US" dirty="0" smtClean="0"/>
          </a:p>
          <a:p>
            <a:pPr>
              <a:buFont typeface="Arial" charset="0"/>
              <a:buNone/>
            </a:pPr>
            <a:r>
              <a:rPr lang="en-US" dirty="0" smtClean="0">
                <a:solidFill>
                  <a:srgbClr val="FFFF00"/>
                </a:solidFill>
              </a:rPr>
              <a:t>C) Conductor</a:t>
            </a:r>
          </a:p>
          <a:p>
            <a:pPr>
              <a:buFont typeface="Arial" charset="0"/>
              <a:buNone/>
            </a:pPr>
            <a:r>
              <a:rPr lang="en-US" dirty="0" smtClean="0"/>
              <a:t>D) Insulator</a:t>
            </a:r>
          </a:p>
          <a:p>
            <a:pPr>
              <a:buFont typeface="Arial" charset="0"/>
              <a:buNone/>
            </a:pPr>
            <a:r>
              <a:rPr lang="en-US" dirty="0" smtClean="0"/>
              <a:t>E) None of the above</a:t>
            </a:r>
          </a:p>
        </p:txBody>
      </p:sp>
    </p:spTree>
    <p:extLst>
      <p:ext uri="{BB962C8B-B14F-4D97-AF65-F5344CB8AC3E}">
        <p14:creationId xmlns:p14="http://schemas.microsoft.com/office/powerpoint/2010/main" val="1443992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Review Question 7</a:t>
            </a:r>
          </a:p>
        </p:txBody>
      </p:sp>
      <p:sp>
        <p:nvSpPr>
          <p:cNvPr id="4099" name="Content Placeholder 2"/>
          <p:cNvSpPr>
            <a:spLocks noGrp="1"/>
          </p:cNvSpPr>
          <p:nvPr>
            <p:ph idx="1"/>
          </p:nvPr>
        </p:nvSpPr>
        <p:spPr/>
        <p:txBody>
          <a:bodyPr/>
          <a:lstStyle/>
          <a:p>
            <a:pPr>
              <a:buFont typeface="Arial" charset="0"/>
              <a:buNone/>
            </a:pPr>
            <a:r>
              <a:rPr lang="en-US" dirty="0" smtClean="0"/>
              <a:t>What do we call a material that </a:t>
            </a:r>
            <a:r>
              <a:rPr lang="en-US" u="sng" dirty="0" smtClean="0"/>
              <a:t>does not </a:t>
            </a:r>
            <a:r>
              <a:rPr lang="en-US" dirty="0" smtClean="0"/>
              <a:t>let electricity flow through it easily?</a:t>
            </a:r>
          </a:p>
          <a:p>
            <a:pPr>
              <a:buFont typeface="Arial" charset="0"/>
              <a:buNone/>
            </a:pPr>
            <a:r>
              <a:rPr lang="en-US" dirty="0" smtClean="0"/>
              <a:t>A) Wire</a:t>
            </a:r>
          </a:p>
          <a:p>
            <a:pPr>
              <a:buFont typeface="Arial" charset="0"/>
              <a:buNone/>
            </a:pPr>
            <a:r>
              <a:rPr lang="en-US" dirty="0" smtClean="0"/>
              <a:t>B) Circuit</a:t>
            </a:r>
          </a:p>
          <a:p>
            <a:pPr>
              <a:buFont typeface="Arial" charset="0"/>
              <a:buNone/>
            </a:pPr>
            <a:r>
              <a:rPr lang="en-US" dirty="0" smtClean="0"/>
              <a:t>C) Conductor</a:t>
            </a:r>
          </a:p>
          <a:p>
            <a:pPr>
              <a:buFont typeface="Arial" charset="0"/>
              <a:buNone/>
            </a:pPr>
            <a:r>
              <a:rPr lang="en-US" dirty="0" smtClean="0"/>
              <a:t>D) Insulator</a:t>
            </a:r>
          </a:p>
          <a:p>
            <a:pPr>
              <a:buFont typeface="Arial" charset="0"/>
              <a:buNone/>
            </a:pPr>
            <a:r>
              <a:rPr lang="en-US" dirty="0" smtClean="0"/>
              <a:t>E) None of the above</a:t>
            </a:r>
          </a:p>
        </p:txBody>
      </p:sp>
    </p:spTree>
    <p:extLst>
      <p:ext uri="{BB962C8B-B14F-4D97-AF65-F5344CB8AC3E}">
        <p14:creationId xmlns:p14="http://schemas.microsoft.com/office/powerpoint/2010/main" val="3209958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828800"/>
          </a:xfrm>
        </p:spPr>
        <p:txBody>
          <a:bodyPr/>
          <a:lstStyle/>
          <a:p>
            <a:pPr algn="ctr">
              <a:defRPr/>
            </a:pPr>
            <a:r>
              <a:rPr lang="en-US" dirty="0" smtClean="0"/>
              <a:t>Circuits and Switches</a:t>
            </a:r>
            <a:br>
              <a:rPr lang="en-US" dirty="0" smtClean="0"/>
            </a:br>
            <a:r>
              <a:rPr lang="en-US" dirty="0" smtClean="0"/>
              <a:t> U2C1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Review Question 7</a:t>
            </a:r>
          </a:p>
        </p:txBody>
      </p:sp>
      <p:sp>
        <p:nvSpPr>
          <p:cNvPr id="4099" name="Content Placeholder 2"/>
          <p:cNvSpPr>
            <a:spLocks noGrp="1"/>
          </p:cNvSpPr>
          <p:nvPr>
            <p:ph idx="1"/>
          </p:nvPr>
        </p:nvSpPr>
        <p:spPr/>
        <p:txBody>
          <a:bodyPr/>
          <a:lstStyle/>
          <a:p>
            <a:pPr>
              <a:buFont typeface="Arial" charset="0"/>
              <a:buNone/>
            </a:pPr>
            <a:r>
              <a:rPr lang="en-US" dirty="0" smtClean="0"/>
              <a:t>What do we call a material that </a:t>
            </a:r>
            <a:r>
              <a:rPr lang="en-US" u="sng" dirty="0" smtClean="0"/>
              <a:t>does not </a:t>
            </a:r>
            <a:r>
              <a:rPr lang="en-US" dirty="0" smtClean="0"/>
              <a:t>let electricity flow through it easily?</a:t>
            </a:r>
          </a:p>
          <a:p>
            <a:pPr>
              <a:buFont typeface="Arial" charset="0"/>
              <a:buNone/>
            </a:pPr>
            <a:r>
              <a:rPr lang="en-US" dirty="0" smtClean="0"/>
              <a:t>A) Wire</a:t>
            </a:r>
          </a:p>
          <a:p>
            <a:pPr>
              <a:buFont typeface="Arial" charset="0"/>
              <a:buNone/>
            </a:pPr>
            <a:r>
              <a:rPr lang="en-US" dirty="0" smtClean="0"/>
              <a:t>B) Circuit</a:t>
            </a:r>
          </a:p>
          <a:p>
            <a:pPr>
              <a:buFont typeface="Arial" charset="0"/>
              <a:buNone/>
            </a:pPr>
            <a:r>
              <a:rPr lang="en-US" dirty="0" smtClean="0"/>
              <a:t>C) Conductor</a:t>
            </a:r>
          </a:p>
          <a:p>
            <a:pPr>
              <a:buFont typeface="Arial" charset="0"/>
              <a:buNone/>
            </a:pPr>
            <a:r>
              <a:rPr lang="en-US" dirty="0" smtClean="0">
                <a:solidFill>
                  <a:srgbClr val="FFFF00"/>
                </a:solidFill>
              </a:rPr>
              <a:t>D) Insulator</a:t>
            </a:r>
          </a:p>
          <a:p>
            <a:pPr>
              <a:buFont typeface="Arial" charset="0"/>
              <a:buNone/>
            </a:pPr>
            <a:r>
              <a:rPr lang="en-US" dirty="0" smtClean="0"/>
              <a:t>E) None of the above</a:t>
            </a:r>
          </a:p>
        </p:txBody>
      </p:sp>
    </p:spTree>
    <p:extLst>
      <p:ext uri="{BB962C8B-B14F-4D97-AF65-F5344CB8AC3E}">
        <p14:creationId xmlns:p14="http://schemas.microsoft.com/office/powerpoint/2010/main" val="1784373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Review Question 8</a:t>
            </a:r>
          </a:p>
        </p:txBody>
      </p:sp>
      <p:sp>
        <p:nvSpPr>
          <p:cNvPr id="5123" name="Content Placeholder 2"/>
          <p:cNvSpPr>
            <a:spLocks noGrp="1"/>
          </p:cNvSpPr>
          <p:nvPr>
            <p:ph idx="1"/>
          </p:nvPr>
        </p:nvSpPr>
        <p:spPr/>
        <p:txBody>
          <a:bodyPr/>
          <a:lstStyle/>
          <a:p>
            <a:pPr>
              <a:buFont typeface="Arial" charset="0"/>
              <a:buNone/>
            </a:pPr>
            <a:r>
              <a:rPr lang="en-US" dirty="0" smtClean="0"/>
              <a:t>Copper is an example of a….</a:t>
            </a:r>
          </a:p>
          <a:p>
            <a:pPr>
              <a:buFont typeface="Arial" charset="0"/>
              <a:buNone/>
            </a:pPr>
            <a:r>
              <a:rPr lang="en-US" dirty="0" smtClean="0"/>
              <a:t>A) Wire</a:t>
            </a:r>
          </a:p>
          <a:p>
            <a:pPr>
              <a:buFont typeface="Arial" charset="0"/>
              <a:buNone/>
            </a:pPr>
            <a:r>
              <a:rPr lang="en-US" dirty="0" smtClean="0"/>
              <a:t>B) Circuit</a:t>
            </a:r>
          </a:p>
          <a:p>
            <a:pPr>
              <a:buFont typeface="Arial" charset="0"/>
              <a:buNone/>
            </a:pPr>
            <a:r>
              <a:rPr lang="en-US" dirty="0" smtClean="0"/>
              <a:t>C) Conductor</a:t>
            </a:r>
          </a:p>
          <a:p>
            <a:pPr>
              <a:buFont typeface="Arial" charset="0"/>
              <a:buNone/>
            </a:pPr>
            <a:r>
              <a:rPr lang="en-US" dirty="0" smtClean="0"/>
              <a:t>D) Insulator</a:t>
            </a:r>
          </a:p>
          <a:p>
            <a:pPr>
              <a:buFont typeface="Arial" charset="0"/>
              <a:buNone/>
            </a:pPr>
            <a:r>
              <a:rPr lang="en-US" dirty="0" smtClean="0"/>
              <a:t>E) None of the above</a:t>
            </a:r>
          </a:p>
        </p:txBody>
      </p:sp>
    </p:spTree>
    <p:extLst>
      <p:ext uri="{BB962C8B-B14F-4D97-AF65-F5344CB8AC3E}">
        <p14:creationId xmlns:p14="http://schemas.microsoft.com/office/powerpoint/2010/main" val="2116362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Review Question 8</a:t>
            </a:r>
          </a:p>
        </p:txBody>
      </p:sp>
      <p:sp>
        <p:nvSpPr>
          <p:cNvPr id="5123" name="Content Placeholder 2"/>
          <p:cNvSpPr>
            <a:spLocks noGrp="1"/>
          </p:cNvSpPr>
          <p:nvPr>
            <p:ph idx="1"/>
          </p:nvPr>
        </p:nvSpPr>
        <p:spPr/>
        <p:txBody>
          <a:bodyPr/>
          <a:lstStyle/>
          <a:p>
            <a:pPr>
              <a:buFont typeface="Arial" charset="0"/>
              <a:buNone/>
            </a:pPr>
            <a:r>
              <a:rPr lang="en-US" dirty="0" smtClean="0"/>
              <a:t>Copper is an example of a….</a:t>
            </a:r>
          </a:p>
          <a:p>
            <a:pPr>
              <a:buFont typeface="Arial" charset="0"/>
              <a:buNone/>
            </a:pPr>
            <a:r>
              <a:rPr lang="en-US" dirty="0" smtClean="0"/>
              <a:t>A) Wire</a:t>
            </a:r>
          </a:p>
          <a:p>
            <a:pPr>
              <a:buFont typeface="Arial" charset="0"/>
              <a:buNone/>
            </a:pPr>
            <a:r>
              <a:rPr lang="en-US" dirty="0" smtClean="0"/>
              <a:t>B) Circuit</a:t>
            </a:r>
          </a:p>
          <a:p>
            <a:pPr>
              <a:buFont typeface="Arial" charset="0"/>
              <a:buNone/>
            </a:pPr>
            <a:r>
              <a:rPr lang="en-US" dirty="0" smtClean="0">
                <a:solidFill>
                  <a:srgbClr val="FFFF00"/>
                </a:solidFill>
              </a:rPr>
              <a:t>C) Conductor</a:t>
            </a:r>
          </a:p>
          <a:p>
            <a:pPr>
              <a:buFont typeface="Arial" charset="0"/>
              <a:buNone/>
            </a:pPr>
            <a:r>
              <a:rPr lang="en-US" dirty="0" smtClean="0"/>
              <a:t>D) Insulator</a:t>
            </a:r>
          </a:p>
          <a:p>
            <a:pPr>
              <a:buFont typeface="Arial" charset="0"/>
              <a:buNone/>
            </a:pPr>
            <a:r>
              <a:rPr lang="en-US" dirty="0" smtClean="0"/>
              <a:t>E) None of the above</a:t>
            </a:r>
          </a:p>
        </p:txBody>
      </p:sp>
    </p:spTree>
    <p:extLst>
      <p:ext uri="{BB962C8B-B14F-4D97-AF65-F5344CB8AC3E}">
        <p14:creationId xmlns:p14="http://schemas.microsoft.com/office/powerpoint/2010/main" val="555243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Review Question 9</a:t>
            </a:r>
          </a:p>
        </p:txBody>
      </p:sp>
      <p:sp>
        <p:nvSpPr>
          <p:cNvPr id="6147" name="Content Placeholder 2"/>
          <p:cNvSpPr>
            <a:spLocks noGrp="1"/>
          </p:cNvSpPr>
          <p:nvPr>
            <p:ph idx="1"/>
          </p:nvPr>
        </p:nvSpPr>
        <p:spPr/>
        <p:txBody>
          <a:bodyPr/>
          <a:lstStyle/>
          <a:p>
            <a:pPr>
              <a:buFont typeface="Arial" charset="0"/>
              <a:buNone/>
            </a:pPr>
            <a:r>
              <a:rPr lang="en-US" dirty="0" smtClean="0"/>
              <a:t>Plastic is an example of a….</a:t>
            </a:r>
          </a:p>
          <a:p>
            <a:pPr>
              <a:buFont typeface="Arial" charset="0"/>
              <a:buNone/>
            </a:pPr>
            <a:r>
              <a:rPr lang="en-US" dirty="0" smtClean="0"/>
              <a:t>A) Wire</a:t>
            </a:r>
          </a:p>
          <a:p>
            <a:pPr>
              <a:buFont typeface="Arial" charset="0"/>
              <a:buNone/>
            </a:pPr>
            <a:r>
              <a:rPr lang="en-US" dirty="0" smtClean="0"/>
              <a:t>B) Circuit</a:t>
            </a:r>
          </a:p>
          <a:p>
            <a:pPr>
              <a:buFont typeface="Arial" charset="0"/>
              <a:buNone/>
            </a:pPr>
            <a:r>
              <a:rPr lang="en-US" dirty="0" smtClean="0"/>
              <a:t>C) Conductor</a:t>
            </a:r>
          </a:p>
          <a:p>
            <a:pPr>
              <a:buFont typeface="Arial" charset="0"/>
              <a:buNone/>
            </a:pPr>
            <a:r>
              <a:rPr lang="en-US" dirty="0" smtClean="0"/>
              <a:t>D) Insulator</a:t>
            </a:r>
          </a:p>
          <a:p>
            <a:pPr>
              <a:buFont typeface="Arial" charset="0"/>
              <a:buNone/>
            </a:pPr>
            <a:r>
              <a:rPr lang="en-US" dirty="0" smtClean="0"/>
              <a:t>E) None of the above</a:t>
            </a:r>
          </a:p>
        </p:txBody>
      </p:sp>
    </p:spTree>
    <p:extLst>
      <p:ext uri="{BB962C8B-B14F-4D97-AF65-F5344CB8AC3E}">
        <p14:creationId xmlns:p14="http://schemas.microsoft.com/office/powerpoint/2010/main" val="3507783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Review Question 9</a:t>
            </a:r>
          </a:p>
        </p:txBody>
      </p:sp>
      <p:sp>
        <p:nvSpPr>
          <p:cNvPr id="6147" name="Content Placeholder 2"/>
          <p:cNvSpPr>
            <a:spLocks noGrp="1"/>
          </p:cNvSpPr>
          <p:nvPr>
            <p:ph idx="1"/>
          </p:nvPr>
        </p:nvSpPr>
        <p:spPr/>
        <p:txBody>
          <a:bodyPr/>
          <a:lstStyle/>
          <a:p>
            <a:pPr>
              <a:buFont typeface="Arial" charset="0"/>
              <a:buNone/>
            </a:pPr>
            <a:r>
              <a:rPr lang="en-US" dirty="0" smtClean="0"/>
              <a:t>Plastic is an example of a….</a:t>
            </a:r>
          </a:p>
          <a:p>
            <a:pPr>
              <a:buFont typeface="Arial" charset="0"/>
              <a:buNone/>
            </a:pPr>
            <a:r>
              <a:rPr lang="en-US" dirty="0" smtClean="0"/>
              <a:t>A) Wire</a:t>
            </a:r>
          </a:p>
          <a:p>
            <a:pPr>
              <a:buFont typeface="Arial" charset="0"/>
              <a:buNone/>
            </a:pPr>
            <a:r>
              <a:rPr lang="en-US" dirty="0" smtClean="0"/>
              <a:t>B) Circuit</a:t>
            </a:r>
          </a:p>
          <a:p>
            <a:pPr>
              <a:buFont typeface="Arial" charset="0"/>
              <a:buNone/>
            </a:pPr>
            <a:r>
              <a:rPr lang="en-US" dirty="0" smtClean="0"/>
              <a:t>C) Conductor</a:t>
            </a:r>
          </a:p>
          <a:p>
            <a:pPr>
              <a:buFont typeface="Arial" charset="0"/>
              <a:buNone/>
            </a:pPr>
            <a:r>
              <a:rPr lang="en-US" dirty="0" smtClean="0">
                <a:solidFill>
                  <a:srgbClr val="FFFF00"/>
                </a:solidFill>
              </a:rPr>
              <a:t>D) Insulator</a:t>
            </a:r>
          </a:p>
          <a:p>
            <a:pPr>
              <a:buFont typeface="Arial" charset="0"/>
              <a:buNone/>
            </a:pPr>
            <a:r>
              <a:rPr lang="en-US" dirty="0" smtClean="0"/>
              <a:t>E) None of the above</a:t>
            </a:r>
          </a:p>
        </p:txBody>
      </p:sp>
    </p:spTree>
    <p:extLst>
      <p:ext uri="{BB962C8B-B14F-4D97-AF65-F5344CB8AC3E}">
        <p14:creationId xmlns:p14="http://schemas.microsoft.com/office/powerpoint/2010/main" val="2669023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US" dirty="0" smtClean="0"/>
              <a:t>Computer Circuits</a:t>
            </a:r>
            <a:br>
              <a:rPr lang="en-US" dirty="0" smtClean="0"/>
            </a:br>
            <a:r>
              <a:rPr lang="en-US" sz="2000" dirty="0" smtClean="0"/>
              <a:t>(7:21)</a:t>
            </a:r>
          </a:p>
        </p:txBody>
      </p:sp>
      <p:sp>
        <p:nvSpPr>
          <p:cNvPr id="3" name="Content Placeholder 2"/>
          <p:cNvSpPr>
            <a:spLocks noGrp="1"/>
          </p:cNvSpPr>
          <p:nvPr>
            <p:ph idx="1"/>
          </p:nvPr>
        </p:nvSpPr>
        <p:spPr/>
        <p:txBody>
          <a:bodyPr/>
          <a:lstStyle/>
          <a:p>
            <a:r>
              <a:rPr lang="en-US" smtClean="0"/>
              <a:t>Discuss with your partner:</a:t>
            </a:r>
          </a:p>
          <a:p>
            <a:pPr lvl="1"/>
            <a:r>
              <a:rPr lang="en-US" smtClean="0"/>
              <a:t>What is a transistor?</a:t>
            </a:r>
          </a:p>
          <a:p>
            <a:pPr lvl="1"/>
            <a:r>
              <a:rPr lang="en-US" smtClean="0"/>
              <a:t>What does it do?</a:t>
            </a:r>
          </a:p>
          <a:p>
            <a:pPr lvl="1"/>
            <a:r>
              <a:rPr lang="en-US" smtClean="0"/>
              <a:t>What is it made out of?</a:t>
            </a:r>
          </a:p>
          <a:p>
            <a:pPr lvl="1"/>
            <a:r>
              <a:rPr lang="en-US" smtClean="0"/>
              <a:t>If it is neither a conductor nor an insulator, what type of material is it?</a:t>
            </a:r>
          </a:p>
        </p:txBody>
      </p:sp>
      <p:sp>
        <p:nvSpPr>
          <p:cNvPr id="13316" name="TextBox 3"/>
          <p:cNvSpPr txBox="1">
            <a:spLocks noChangeArrowheads="1"/>
          </p:cNvSpPr>
          <p:nvPr/>
        </p:nvSpPr>
        <p:spPr bwMode="auto">
          <a:xfrm>
            <a:off x="914400" y="5867400"/>
            <a:ext cx="4070350" cy="523875"/>
          </a:xfrm>
          <a:prstGeom prst="rect">
            <a:avLst/>
          </a:prstGeom>
          <a:noFill/>
          <a:ln w="9525">
            <a:noFill/>
            <a:miter lim="800000"/>
            <a:headEnd/>
            <a:tailEnd/>
          </a:ln>
        </p:spPr>
        <p:txBody>
          <a:bodyPr wrap="none">
            <a:spAutoFit/>
          </a:bodyPr>
          <a:lstStyle/>
          <a:p>
            <a:r>
              <a:rPr lang="en-US" sz="2800" dirty="0">
                <a:hlinkClick r:id="rId3"/>
              </a:rPr>
              <a:t>Transistor Cross-section</a:t>
            </a:r>
            <a:endParaRPr lang="en-US" sz="2800" dirty="0"/>
          </a:p>
        </p:txBody>
      </p:sp>
      <p:sp>
        <p:nvSpPr>
          <p:cNvPr id="5" name="TextBox 3"/>
          <p:cNvSpPr txBox="1">
            <a:spLocks noChangeArrowheads="1"/>
          </p:cNvSpPr>
          <p:nvPr/>
        </p:nvSpPr>
        <p:spPr bwMode="auto">
          <a:xfrm>
            <a:off x="914400" y="5044966"/>
            <a:ext cx="6168163" cy="523220"/>
          </a:xfrm>
          <a:prstGeom prst="rect">
            <a:avLst/>
          </a:prstGeom>
          <a:noFill/>
          <a:ln w="9525">
            <a:noFill/>
            <a:miter lim="800000"/>
            <a:headEnd/>
            <a:tailEnd/>
          </a:ln>
        </p:spPr>
        <p:txBody>
          <a:bodyPr wrap="none">
            <a:spAutoFit/>
          </a:bodyPr>
          <a:lstStyle/>
          <a:p>
            <a:r>
              <a:rPr lang="en-US" sz="2800" dirty="0" smtClean="0">
                <a:hlinkClick r:id="rId4"/>
              </a:rPr>
              <a:t>Transistors, </a:t>
            </a:r>
            <a:r>
              <a:rPr lang="en-US" sz="2800" dirty="0" err="1" smtClean="0">
                <a:hlinkClick r:id="rId4"/>
              </a:rPr>
              <a:t>Nonmechanical</a:t>
            </a:r>
            <a:r>
              <a:rPr lang="en-US" sz="2800" dirty="0" smtClean="0">
                <a:hlinkClick r:id="rId4"/>
              </a:rPr>
              <a:t> Switches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316"/>
                                        </p:tgtEl>
                                        <p:attrNameLst>
                                          <p:attrName>style.visibility</p:attrName>
                                        </p:attrNameLst>
                                      </p:cBhvr>
                                      <p:to>
                                        <p:strVal val="visible"/>
                                      </p:to>
                                    </p:set>
                                    <p:animEffect transition="in" filter="blinds(horizontal)">
                                      <p:cBhvr>
                                        <p:cTn id="24" dur="500"/>
                                        <p:tgtEl>
                                          <p:spTgt spid="1331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316"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Review Question 10</a:t>
            </a:r>
          </a:p>
        </p:txBody>
      </p:sp>
      <p:sp>
        <p:nvSpPr>
          <p:cNvPr id="14339" name="Content Placeholder 2"/>
          <p:cNvSpPr>
            <a:spLocks noGrp="1"/>
          </p:cNvSpPr>
          <p:nvPr>
            <p:ph idx="1"/>
          </p:nvPr>
        </p:nvSpPr>
        <p:spPr/>
        <p:txBody>
          <a:bodyPr/>
          <a:lstStyle/>
          <a:p>
            <a:pPr>
              <a:buFont typeface="Arial" charset="0"/>
              <a:buNone/>
            </a:pPr>
            <a:r>
              <a:rPr lang="en-US" dirty="0" smtClean="0"/>
              <a:t>Computers use switches called…</a:t>
            </a:r>
          </a:p>
          <a:p>
            <a:pPr>
              <a:buFont typeface="Arial" charset="0"/>
              <a:buNone/>
            </a:pPr>
            <a:r>
              <a:rPr lang="en-US" dirty="0" smtClean="0"/>
              <a:t>A) Circuits</a:t>
            </a:r>
          </a:p>
          <a:p>
            <a:pPr>
              <a:buFont typeface="Arial" charset="0"/>
              <a:buNone/>
            </a:pPr>
            <a:r>
              <a:rPr lang="en-US" dirty="0" smtClean="0"/>
              <a:t>B) Transistors</a:t>
            </a:r>
          </a:p>
          <a:p>
            <a:pPr>
              <a:buFont typeface="Arial" charset="0"/>
              <a:buNone/>
            </a:pPr>
            <a:r>
              <a:rPr lang="en-US" dirty="0" smtClean="0"/>
              <a:t>C) Insulators</a:t>
            </a:r>
          </a:p>
          <a:p>
            <a:pPr>
              <a:buFont typeface="Arial" charset="0"/>
              <a:buNone/>
            </a:pPr>
            <a:r>
              <a:rPr lang="en-US" dirty="0" smtClean="0"/>
              <a:t>D) Loads</a:t>
            </a:r>
          </a:p>
          <a:p>
            <a:pPr>
              <a:buFont typeface="Arial" charset="0"/>
              <a:buNone/>
            </a:pPr>
            <a:r>
              <a:rPr lang="en-US" dirty="0" smtClean="0"/>
              <a:t>E) None of the above</a:t>
            </a:r>
          </a:p>
        </p:txBody>
      </p:sp>
    </p:spTree>
    <p:extLst>
      <p:ext uri="{BB962C8B-B14F-4D97-AF65-F5344CB8AC3E}">
        <p14:creationId xmlns:p14="http://schemas.microsoft.com/office/powerpoint/2010/main" val="1555951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Review Question 10</a:t>
            </a:r>
          </a:p>
        </p:txBody>
      </p:sp>
      <p:sp>
        <p:nvSpPr>
          <p:cNvPr id="14339" name="Content Placeholder 2"/>
          <p:cNvSpPr>
            <a:spLocks noGrp="1"/>
          </p:cNvSpPr>
          <p:nvPr>
            <p:ph idx="1"/>
          </p:nvPr>
        </p:nvSpPr>
        <p:spPr/>
        <p:txBody>
          <a:bodyPr/>
          <a:lstStyle/>
          <a:p>
            <a:pPr>
              <a:buFont typeface="Arial" charset="0"/>
              <a:buNone/>
            </a:pPr>
            <a:r>
              <a:rPr lang="en-US" dirty="0" smtClean="0"/>
              <a:t>Computers use switches called…</a:t>
            </a:r>
          </a:p>
          <a:p>
            <a:pPr>
              <a:buFont typeface="Arial" charset="0"/>
              <a:buNone/>
            </a:pPr>
            <a:r>
              <a:rPr lang="en-US" dirty="0" smtClean="0"/>
              <a:t>A) Circuits</a:t>
            </a:r>
          </a:p>
          <a:p>
            <a:pPr>
              <a:buFont typeface="Arial" charset="0"/>
              <a:buNone/>
            </a:pPr>
            <a:r>
              <a:rPr lang="en-US" dirty="0" smtClean="0">
                <a:solidFill>
                  <a:srgbClr val="FFFF00"/>
                </a:solidFill>
              </a:rPr>
              <a:t>B) Transistors</a:t>
            </a:r>
          </a:p>
          <a:p>
            <a:pPr>
              <a:buFont typeface="Arial" charset="0"/>
              <a:buNone/>
            </a:pPr>
            <a:r>
              <a:rPr lang="en-US" dirty="0" smtClean="0"/>
              <a:t>C) Insulators</a:t>
            </a:r>
          </a:p>
          <a:p>
            <a:pPr>
              <a:buFont typeface="Arial" charset="0"/>
              <a:buNone/>
            </a:pPr>
            <a:r>
              <a:rPr lang="en-US" dirty="0" smtClean="0"/>
              <a:t>D) Loads</a:t>
            </a:r>
          </a:p>
          <a:p>
            <a:pPr>
              <a:buFont typeface="Arial" charset="0"/>
              <a:buNone/>
            </a:pPr>
            <a:r>
              <a:rPr lang="en-US" dirty="0" smtClean="0"/>
              <a:t>E) None of the above</a:t>
            </a:r>
          </a:p>
        </p:txBody>
      </p:sp>
    </p:spTree>
    <p:extLst>
      <p:ext uri="{BB962C8B-B14F-4D97-AF65-F5344CB8AC3E}">
        <p14:creationId xmlns:p14="http://schemas.microsoft.com/office/powerpoint/2010/main" val="3194330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Review Question 11</a:t>
            </a:r>
          </a:p>
        </p:txBody>
      </p:sp>
      <p:sp>
        <p:nvSpPr>
          <p:cNvPr id="15363" name="Content Placeholder 2"/>
          <p:cNvSpPr>
            <a:spLocks noGrp="1"/>
          </p:cNvSpPr>
          <p:nvPr>
            <p:ph idx="1"/>
          </p:nvPr>
        </p:nvSpPr>
        <p:spPr/>
        <p:txBody>
          <a:bodyPr/>
          <a:lstStyle/>
          <a:p>
            <a:pPr>
              <a:buFont typeface="Arial" charset="0"/>
              <a:buNone/>
            </a:pPr>
            <a:r>
              <a:rPr lang="en-US" dirty="0" smtClean="0"/>
              <a:t>Transistors are made out of….</a:t>
            </a:r>
          </a:p>
          <a:p>
            <a:pPr>
              <a:buFont typeface="Arial" charset="0"/>
              <a:buNone/>
            </a:pPr>
            <a:r>
              <a:rPr lang="en-US" dirty="0" smtClean="0"/>
              <a:t>A) Silicon</a:t>
            </a:r>
          </a:p>
          <a:p>
            <a:pPr>
              <a:buFont typeface="Arial" charset="0"/>
              <a:buNone/>
            </a:pPr>
            <a:r>
              <a:rPr lang="en-US" dirty="0" smtClean="0"/>
              <a:t>B) Copper</a:t>
            </a:r>
          </a:p>
          <a:p>
            <a:pPr>
              <a:buFont typeface="Arial" charset="0"/>
              <a:buNone/>
            </a:pPr>
            <a:r>
              <a:rPr lang="en-US" dirty="0" smtClean="0"/>
              <a:t>C) Electrons</a:t>
            </a:r>
          </a:p>
          <a:p>
            <a:pPr>
              <a:buFont typeface="Arial" charset="0"/>
              <a:buNone/>
            </a:pPr>
            <a:r>
              <a:rPr lang="en-US" dirty="0" smtClean="0"/>
              <a:t>D) Computers</a:t>
            </a:r>
          </a:p>
          <a:p>
            <a:pPr>
              <a:buFont typeface="Arial" charset="0"/>
              <a:buNone/>
            </a:pPr>
            <a:r>
              <a:rPr lang="en-US" dirty="0" smtClean="0"/>
              <a:t>E) None of the above</a:t>
            </a:r>
          </a:p>
        </p:txBody>
      </p:sp>
    </p:spTree>
    <p:extLst>
      <p:ext uri="{BB962C8B-B14F-4D97-AF65-F5344CB8AC3E}">
        <p14:creationId xmlns:p14="http://schemas.microsoft.com/office/powerpoint/2010/main" val="2313678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Review Question 11</a:t>
            </a:r>
          </a:p>
        </p:txBody>
      </p:sp>
      <p:sp>
        <p:nvSpPr>
          <p:cNvPr id="15363" name="Content Placeholder 2"/>
          <p:cNvSpPr>
            <a:spLocks noGrp="1"/>
          </p:cNvSpPr>
          <p:nvPr>
            <p:ph idx="1"/>
          </p:nvPr>
        </p:nvSpPr>
        <p:spPr/>
        <p:txBody>
          <a:bodyPr/>
          <a:lstStyle/>
          <a:p>
            <a:pPr>
              <a:buFont typeface="Arial" charset="0"/>
              <a:buNone/>
            </a:pPr>
            <a:r>
              <a:rPr lang="en-US" dirty="0" smtClean="0"/>
              <a:t>Transistors are made out of….</a:t>
            </a:r>
          </a:p>
          <a:p>
            <a:pPr>
              <a:buFont typeface="Arial" charset="0"/>
              <a:buNone/>
            </a:pPr>
            <a:r>
              <a:rPr lang="en-US" dirty="0" smtClean="0">
                <a:solidFill>
                  <a:srgbClr val="FFFF00"/>
                </a:solidFill>
              </a:rPr>
              <a:t>A) Silicon</a:t>
            </a:r>
          </a:p>
          <a:p>
            <a:pPr>
              <a:buFont typeface="Arial" charset="0"/>
              <a:buNone/>
            </a:pPr>
            <a:r>
              <a:rPr lang="en-US" dirty="0" smtClean="0"/>
              <a:t>B) Copper</a:t>
            </a:r>
          </a:p>
          <a:p>
            <a:pPr>
              <a:buFont typeface="Arial" charset="0"/>
              <a:buNone/>
            </a:pPr>
            <a:r>
              <a:rPr lang="en-US" dirty="0" smtClean="0"/>
              <a:t>C) Electrons</a:t>
            </a:r>
          </a:p>
          <a:p>
            <a:pPr>
              <a:buFont typeface="Arial" charset="0"/>
              <a:buNone/>
            </a:pPr>
            <a:r>
              <a:rPr lang="en-US" dirty="0" smtClean="0"/>
              <a:t>D) Computers</a:t>
            </a:r>
          </a:p>
          <a:p>
            <a:pPr>
              <a:buFont typeface="Arial" charset="0"/>
              <a:buNone/>
            </a:pPr>
            <a:r>
              <a:rPr lang="en-US" dirty="0" smtClean="0"/>
              <a:t>E) None of the above</a:t>
            </a:r>
          </a:p>
        </p:txBody>
      </p:sp>
    </p:spTree>
    <p:extLst>
      <p:ext uri="{BB962C8B-B14F-4D97-AF65-F5344CB8AC3E}">
        <p14:creationId xmlns:p14="http://schemas.microsoft.com/office/powerpoint/2010/main" val="3479087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495300"/>
          </a:xfrm>
        </p:spPr>
        <p:txBody>
          <a:bodyPr>
            <a:normAutofit fontScale="90000"/>
          </a:bodyPr>
          <a:lstStyle/>
          <a:p>
            <a:pPr algn="ctr">
              <a:defRPr/>
            </a:pPr>
            <a:r>
              <a:rPr lang="en-US" dirty="0" smtClean="0"/>
              <a:t>2.1 </a:t>
            </a:r>
            <a:r>
              <a:rPr lang="en-US" sz="4800" dirty="0" smtClean="0"/>
              <a:t>Circuits and Switches</a:t>
            </a:r>
            <a:endParaRPr lang="en-US" dirty="0"/>
          </a:p>
        </p:txBody>
      </p:sp>
      <p:sp>
        <p:nvSpPr>
          <p:cNvPr id="3075" name="Subtitle 2"/>
          <p:cNvSpPr>
            <a:spLocks noGrp="1"/>
          </p:cNvSpPr>
          <p:nvPr>
            <p:ph type="subTitle" idx="1"/>
          </p:nvPr>
        </p:nvSpPr>
        <p:spPr>
          <a:xfrm>
            <a:off x="152400" y="990600"/>
            <a:ext cx="9296400" cy="5486400"/>
          </a:xfrm>
        </p:spPr>
        <p:txBody>
          <a:bodyPr>
            <a:noAutofit/>
          </a:bodyPr>
          <a:lstStyle/>
          <a:p>
            <a:pPr algn="l"/>
            <a:r>
              <a:rPr lang="en-US" sz="2400" dirty="0" smtClean="0">
                <a:solidFill>
                  <a:schemeClr val="bg1"/>
                </a:solidFill>
              </a:rPr>
              <a:t>Overview: </a:t>
            </a:r>
          </a:p>
          <a:p>
            <a:pPr algn="l"/>
            <a:r>
              <a:rPr lang="en-US" sz="2400" dirty="0" smtClean="0">
                <a:solidFill>
                  <a:schemeClr val="bg1"/>
                </a:solidFill>
              </a:rPr>
              <a:t>The goal of this lesson is to explore the basics of circuits and switches to provide an understanding of some electrical concepts underlying robotics technology. The lesson utilizes resources from Intel's "The Journey Inside: The Computer" series. </a:t>
            </a:r>
          </a:p>
          <a:p>
            <a:pPr algn="l"/>
            <a:endParaRPr lang="en-US" sz="2400" dirty="0" smtClean="0">
              <a:solidFill>
                <a:schemeClr val="bg1"/>
              </a:solidFill>
            </a:endParaRPr>
          </a:p>
          <a:p>
            <a:pPr algn="l"/>
            <a:r>
              <a:rPr lang="en-US" sz="2400" dirty="0" smtClean="0">
                <a:solidFill>
                  <a:schemeClr val="bg1"/>
                </a:solidFill>
              </a:rPr>
              <a:t>Objectives:  Students will be able to:</a:t>
            </a:r>
          </a:p>
          <a:p>
            <a:pPr algn="l"/>
            <a:r>
              <a:rPr lang="en-US" sz="2400" dirty="0" smtClean="0">
                <a:solidFill>
                  <a:schemeClr val="bg1"/>
                </a:solidFill>
              </a:rPr>
              <a:t>1. Describe the four parts of a circuit</a:t>
            </a:r>
          </a:p>
          <a:p>
            <a:pPr algn="l"/>
            <a:r>
              <a:rPr lang="en-US" sz="2400" dirty="0" smtClean="0">
                <a:solidFill>
                  <a:schemeClr val="bg1"/>
                </a:solidFill>
              </a:rPr>
              <a:t>2. Name an example of a circuit</a:t>
            </a:r>
          </a:p>
          <a:p>
            <a:pPr algn="l"/>
            <a:r>
              <a:rPr lang="en-US" sz="2400" dirty="0" smtClean="0">
                <a:solidFill>
                  <a:schemeClr val="bg1"/>
                </a:solidFill>
              </a:rPr>
              <a:t>3. Categorize the parts of a given circuit</a:t>
            </a:r>
          </a:p>
          <a:p>
            <a:pPr algn="l"/>
            <a:r>
              <a:rPr lang="en-US" sz="2400" dirty="0" smtClean="0">
                <a:solidFill>
                  <a:schemeClr val="bg1"/>
                </a:solidFill>
              </a:rPr>
              <a:t>4. Differentiate between Insulators, Conductors and Semiconductors</a:t>
            </a:r>
          </a:p>
          <a:p>
            <a:pPr algn="l"/>
            <a:r>
              <a:rPr lang="en-US" sz="2400" dirty="0" smtClean="0">
                <a:solidFill>
                  <a:schemeClr val="bg1"/>
                </a:solidFill>
              </a:rPr>
              <a:t>5. Name examples of Insulators, Conductors and Semiconductors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Review Question 12</a:t>
            </a:r>
          </a:p>
        </p:txBody>
      </p:sp>
      <p:sp>
        <p:nvSpPr>
          <p:cNvPr id="16387" name="Content Placeholder 2"/>
          <p:cNvSpPr>
            <a:spLocks noGrp="1"/>
          </p:cNvSpPr>
          <p:nvPr>
            <p:ph idx="1"/>
          </p:nvPr>
        </p:nvSpPr>
        <p:spPr/>
        <p:txBody>
          <a:bodyPr/>
          <a:lstStyle/>
          <a:p>
            <a:pPr>
              <a:buFont typeface="Arial" charset="0"/>
              <a:buNone/>
            </a:pPr>
            <a:r>
              <a:rPr lang="en-US" dirty="0" smtClean="0"/>
              <a:t>True or False:  Modern transistors are huge!</a:t>
            </a:r>
          </a:p>
        </p:txBody>
      </p:sp>
    </p:spTree>
    <p:extLst>
      <p:ext uri="{BB962C8B-B14F-4D97-AF65-F5344CB8AC3E}">
        <p14:creationId xmlns:p14="http://schemas.microsoft.com/office/powerpoint/2010/main" val="3535091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9716" y="23648"/>
            <a:ext cx="8229600" cy="738352"/>
          </a:xfrm>
        </p:spPr>
        <p:txBody>
          <a:bodyPr>
            <a:normAutofit fontScale="90000"/>
          </a:bodyPr>
          <a:lstStyle/>
          <a:p>
            <a:pPr algn="ctr"/>
            <a:r>
              <a:rPr lang="en-US" dirty="0" smtClean="0"/>
              <a:t>Review Question 12</a:t>
            </a:r>
          </a:p>
        </p:txBody>
      </p:sp>
      <p:sp>
        <p:nvSpPr>
          <p:cNvPr id="16387" name="Content Placeholder 2"/>
          <p:cNvSpPr>
            <a:spLocks noGrp="1"/>
          </p:cNvSpPr>
          <p:nvPr>
            <p:ph idx="1"/>
          </p:nvPr>
        </p:nvSpPr>
        <p:spPr>
          <a:xfrm>
            <a:off x="521247" y="685800"/>
            <a:ext cx="8229600" cy="731520"/>
          </a:xfrm>
        </p:spPr>
        <p:txBody>
          <a:bodyPr/>
          <a:lstStyle/>
          <a:p>
            <a:pPr>
              <a:buFont typeface="Arial" charset="0"/>
              <a:buNone/>
            </a:pPr>
            <a:r>
              <a:rPr lang="en-US" dirty="0" smtClean="0"/>
              <a:t>True or </a:t>
            </a:r>
            <a:r>
              <a:rPr lang="en-US" dirty="0" smtClean="0">
                <a:solidFill>
                  <a:srgbClr val="FFFF00"/>
                </a:solidFill>
              </a:rPr>
              <a:t>False</a:t>
            </a:r>
            <a:r>
              <a:rPr lang="en-US" dirty="0" smtClean="0"/>
              <a:t>:  Modern transistors are huge!</a:t>
            </a:r>
          </a:p>
          <a:p>
            <a:pPr>
              <a:buFont typeface="Arial" charset="0"/>
              <a:buNone/>
            </a:pPr>
            <a:endParaRPr lang="en-US" dirty="0"/>
          </a:p>
          <a:p>
            <a:pPr>
              <a:buFont typeface="Arial" charse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92539"/>
            <a:ext cx="5791200" cy="576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648200"/>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8211" y="2286001"/>
            <a:ext cx="103610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801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8229600" cy="838200"/>
          </a:xfrm>
        </p:spPr>
        <p:txBody>
          <a:bodyPr/>
          <a:lstStyle/>
          <a:p>
            <a:pPr algn="ctr"/>
            <a:r>
              <a:rPr lang="en-US" b="1" dirty="0" smtClean="0"/>
              <a:t>Hands-on Circuits Lab</a:t>
            </a:r>
            <a:endParaRPr lang="en-US" b="1" dirty="0"/>
          </a:p>
        </p:txBody>
      </p:sp>
      <p:sp>
        <p:nvSpPr>
          <p:cNvPr id="3" name="Content Placeholder 2"/>
          <p:cNvSpPr>
            <a:spLocks noGrp="1"/>
          </p:cNvSpPr>
          <p:nvPr>
            <p:ph idx="1"/>
          </p:nvPr>
        </p:nvSpPr>
        <p:spPr>
          <a:xfrm>
            <a:off x="152400" y="1066800"/>
            <a:ext cx="8991600" cy="5334000"/>
          </a:xfrm>
        </p:spPr>
        <p:txBody>
          <a:bodyPr>
            <a:noAutofit/>
          </a:bodyPr>
          <a:lstStyle/>
          <a:p>
            <a:r>
              <a:rPr lang="en-US" sz="1600" b="1" u="sng" dirty="0" smtClean="0"/>
              <a:t>Four Parts of a Circuit</a:t>
            </a:r>
            <a:endParaRPr lang="en-US" sz="1600" u="sng" dirty="0" smtClean="0"/>
          </a:p>
          <a:p>
            <a:r>
              <a:rPr lang="en-US" sz="1600" dirty="0" smtClean="0"/>
              <a:t>Ideally, students will have supplies to build their own simple circuits, or alternatively, the teacher will have one set and performance a demonstration for the class.  These supplies would include:</a:t>
            </a:r>
          </a:p>
          <a:p>
            <a:r>
              <a:rPr lang="en-US" sz="1600" dirty="0" smtClean="0"/>
              <a:t>9V battery	</a:t>
            </a:r>
            <a:r>
              <a:rPr lang="en-US" sz="1600" dirty="0" err="1" smtClean="0"/>
              <a:t>battery</a:t>
            </a:r>
            <a:r>
              <a:rPr lang="en-US" sz="1600" dirty="0" smtClean="0"/>
              <a:t> clip	alligator clip wires	switch	incandescent lamp</a:t>
            </a:r>
          </a:p>
          <a:p>
            <a:r>
              <a:rPr lang="en-US" sz="1600" dirty="0" smtClean="0"/>
              <a:t>Build a simple circuit and allow students see to how all four parts are necessary for the circuit to function.</a:t>
            </a:r>
          </a:p>
          <a:p>
            <a:endParaRPr lang="en-US" sz="800" dirty="0" smtClean="0"/>
          </a:p>
          <a:p>
            <a:r>
              <a:rPr lang="en-US" sz="1600" b="1" u="sng" dirty="0" smtClean="0"/>
              <a:t>Insulators. Conductors. Semiconductors</a:t>
            </a:r>
          </a:p>
          <a:p>
            <a:r>
              <a:rPr lang="en-US" sz="1600" dirty="0" smtClean="0"/>
              <a:t>This simple circuit can then be used as a insulator/conductor tester.  Open the circuit at point (break the conducting path) and place the two disconnected wires at opposite end of different sample materials.  If the lamp illuminates the material is a conductor, if it does not, the material is an insulator. Have students make a prediction before each test. Some materials to try are:</a:t>
            </a:r>
          </a:p>
          <a:p>
            <a:r>
              <a:rPr lang="en-US" sz="1600" dirty="0" smtClean="0"/>
              <a:t>paper, waxed paper and tin foil (thickness of material does not determine whether it is insulator/conductor),  Paper Clip, Key, </a:t>
            </a:r>
          </a:p>
          <a:p>
            <a:r>
              <a:rPr lang="en-US" sz="1600" dirty="0" smtClean="0"/>
              <a:t>penny, toothpick, Lego part/Comb, Eraser</a:t>
            </a:r>
          </a:p>
          <a:p>
            <a:r>
              <a:rPr lang="en-US" sz="1600" dirty="0" smtClean="0"/>
              <a:t>student offered items</a:t>
            </a:r>
          </a:p>
          <a:p>
            <a:r>
              <a:rPr lang="en-US" sz="1600" dirty="0" smtClean="0"/>
              <a:t>For semiconductors, use a LED (Light Emitting Diode) lamp in place of the incandescent lamp. A diode is the simplest semiconductor device.  It will conductor electricity (lamp will illuminate) only when inserted in the circuit in one direction.  Diodes allow electricity to flow in one direction, but not the other.</a:t>
            </a:r>
            <a:endParaRPr lang="en-US" sz="1600" dirty="0"/>
          </a:p>
        </p:txBody>
      </p:sp>
      <p:sp>
        <p:nvSpPr>
          <p:cNvPr id="5" name="TextBox 3"/>
          <p:cNvSpPr txBox="1">
            <a:spLocks noChangeArrowheads="1"/>
          </p:cNvSpPr>
          <p:nvPr/>
        </p:nvSpPr>
        <p:spPr bwMode="auto">
          <a:xfrm>
            <a:off x="5410200" y="4572000"/>
            <a:ext cx="2880917" cy="523220"/>
          </a:xfrm>
          <a:prstGeom prst="rect">
            <a:avLst/>
          </a:prstGeom>
          <a:noFill/>
          <a:ln w="9525">
            <a:noFill/>
            <a:miter lim="800000"/>
            <a:headEnd/>
            <a:tailEnd/>
          </a:ln>
        </p:spPr>
        <p:txBody>
          <a:bodyPr wrap="none">
            <a:spAutoFit/>
          </a:bodyPr>
          <a:lstStyle/>
          <a:p>
            <a:r>
              <a:rPr lang="en-US" sz="2800" dirty="0" smtClean="0">
                <a:hlinkClick r:id="rId3"/>
              </a:rPr>
              <a:t>Will it or won’t it?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486400" cy="685800"/>
          </a:xfrm>
        </p:spPr>
        <p:txBody>
          <a:bodyPr>
            <a:normAutofit fontScale="90000"/>
          </a:bodyPr>
          <a:lstStyle/>
          <a:p>
            <a:pPr algn="ctr"/>
            <a:r>
              <a:rPr lang="en-US" b="1" dirty="0"/>
              <a:t>Hands-on Circuits Lab</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14822" y="-95252"/>
            <a:ext cx="9271002" cy="6953252"/>
          </a:xfrm>
        </p:spPr>
      </p:pic>
    </p:spTree>
    <p:extLst>
      <p:ext uri="{BB962C8B-B14F-4D97-AF65-F5344CB8AC3E}">
        <p14:creationId xmlns:p14="http://schemas.microsoft.com/office/powerpoint/2010/main" val="2470328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533400"/>
            <a:ext cx="8229600" cy="1752600"/>
          </a:xfrm>
        </p:spPr>
        <p:txBody>
          <a:bodyPr>
            <a:normAutofit/>
          </a:bodyPr>
          <a:lstStyle/>
          <a:p>
            <a:pPr algn="ctr"/>
            <a:r>
              <a:rPr lang="en-US" b="1" dirty="0" smtClean="0"/>
              <a:t>Circuit Construction Kit,  Virtual Lab</a:t>
            </a:r>
            <a:endParaRPr lang="en-US" b="1" dirty="0"/>
          </a:p>
        </p:txBody>
      </p:sp>
      <p:sp>
        <p:nvSpPr>
          <p:cNvPr id="3" name="Content Placeholder 2"/>
          <p:cNvSpPr>
            <a:spLocks noGrp="1"/>
          </p:cNvSpPr>
          <p:nvPr>
            <p:ph idx="1"/>
          </p:nvPr>
        </p:nvSpPr>
        <p:spPr>
          <a:xfrm>
            <a:off x="152400" y="2590800"/>
            <a:ext cx="8991600" cy="3810000"/>
          </a:xfrm>
        </p:spPr>
        <p:txBody>
          <a:bodyPr>
            <a:noAutofit/>
          </a:bodyPr>
          <a:lstStyle/>
          <a:p>
            <a:r>
              <a:rPr lang="en-US" sz="2400" b="1" dirty="0" smtClean="0">
                <a:hlinkClick r:id="rId3"/>
              </a:rPr>
              <a:t>This web site</a:t>
            </a:r>
            <a:r>
              <a:rPr lang="en-US" sz="2400" b="1" dirty="0" smtClean="0"/>
              <a:t> </a:t>
            </a:r>
            <a:r>
              <a:rPr lang="en-US" sz="2400" dirty="0" smtClean="0"/>
              <a:t>allows students to create virtual circuits which include a battery (power source), conducting path (wires) switches (mechanical switch) and loads (lamp bulb).  They may also use resistors and meters to explore parallel and series circuits. </a:t>
            </a:r>
          </a:p>
          <a:p>
            <a:r>
              <a:rPr lang="en-US" sz="2400" dirty="0" smtClean="0"/>
              <a:t>Material Type: Simulation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Circuits </a:t>
            </a:r>
            <a:r>
              <a:rPr lang="en-US" dirty="0" smtClean="0"/>
              <a:t>&amp; Computers</a:t>
            </a:r>
            <a:r>
              <a:rPr lang="en-US" dirty="0"/>
              <a:t> </a:t>
            </a:r>
            <a:r>
              <a:rPr lang="en-US" dirty="0" smtClean="0"/>
              <a:t>- Review</a:t>
            </a:r>
            <a:endParaRPr lang="en-US" dirty="0"/>
          </a:p>
        </p:txBody>
      </p:sp>
      <p:sp>
        <p:nvSpPr>
          <p:cNvPr id="3" name="Content Placeholder 2"/>
          <p:cNvSpPr>
            <a:spLocks noGrp="1"/>
          </p:cNvSpPr>
          <p:nvPr>
            <p:ph idx="1"/>
          </p:nvPr>
        </p:nvSpPr>
        <p:spPr/>
        <p:txBody>
          <a:bodyPr/>
          <a:lstStyle/>
          <a:p>
            <a:pPr algn="ctr"/>
            <a:r>
              <a:rPr lang="en-US" dirty="0" smtClean="0">
                <a:hlinkClick r:id="rId3"/>
              </a:rPr>
              <a:t>Jeopardy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533401" y="635961"/>
            <a:ext cx="81534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indent="-914400"/>
            <a:r>
              <a:rPr lang="en-US" sz="2400" b="1" dirty="0" smtClean="0">
                <a:solidFill>
                  <a:prstClr val="black"/>
                </a:solidFill>
                <a:latin typeface="Comic Sans MS" pitchFamily="66" charset="0"/>
                <a:ea typeface="Calibri" pitchFamily="34" charset="0"/>
                <a:cs typeface="Times New Roman" pitchFamily="18" charset="0"/>
              </a:rPr>
              <a:t>Worksheet </a:t>
            </a:r>
            <a:endParaRPr lang="en-US" sz="900" b="1" dirty="0" smtClean="0">
              <a:solidFill>
                <a:prstClr val="black"/>
              </a:solidFill>
              <a:latin typeface="Comic Sans MS" pitchFamily="66" charset="0"/>
            </a:endParaRPr>
          </a:p>
          <a:p>
            <a:pPr marL="914400" indent="-914400" eaLnBrk="0" hangingPunct="0"/>
            <a:r>
              <a:rPr lang="en-US" sz="2400" b="1" dirty="0" smtClean="0">
                <a:solidFill>
                  <a:prstClr val="black"/>
                </a:solidFill>
                <a:latin typeface="Comic Sans MS" pitchFamily="66" charset="0"/>
                <a:ea typeface="Calibri" pitchFamily="34" charset="0"/>
                <a:cs typeface="Times New Roman" pitchFamily="18" charset="0"/>
              </a:rPr>
              <a:t>Circuits &amp; Switches </a:t>
            </a:r>
            <a:br>
              <a:rPr lang="en-US" sz="2400" b="1" dirty="0" smtClean="0">
                <a:solidFill>
                  <a:prstClr val="black"/>
                </a:solidFill>
                <a:latin typeface="Comic Sans MS" pitchFamily="66" charset="0"/>
                <a:ea typeface="Calibri" pitchFamily="34" charset="0"/>
                <a:cs typeface="Times New Roman" pitchFamily="18" charset="0"/>
              </a:rPr>
            </a:br>
            <a:endParaRPr lang="en-US" sz="900" b="1" dirty="0" smtClean="0">
              <a:solidFill>
                <a:prstClr val="black"/>
              </a:solidFill>
              <a:latin typeface="Comic Sans MS" pitchFamily="66" charset="0"/>
            </a:endParaRPr>
          </a:p>
          <a:p>
            <a:pPr marL="914400" indent="-914400" eaLnBrk="0" hangingPunct="0"/>
            <a:r>
              <a:rPr lang="en-US" b="1" dirty="0" smtClean="0">
                <a:solidFill>
                  <a:prstClr val="black"/>
                </a:solidFill>
                <a:latin typeface="Comic Sans MS" pitchFamily="66" charset="0"/>
                <a:ea typeface="Calibri" pitchFamily="34" charset="0"/>
                <a:cs typeface="Times New Roman" pitchFamily="18" charset="0"/>
              </a:rPr>
              <a:t>Name:___________________ Period:___  Date:_____ Score:__/15</a:t>
            </a:r>
            <a:endParaRPr lang="en-US" sz="900" b="1" dirty="0" smtClean="0">
              <a:solidFill>
                <a:prstClr val="black"/>
              </a:solidFill>
              <a:latin typeface="Comic Sans MS" pitchFamily="66" charset="0"/>
            </a:endParaRPr>
          </a:p>
          <a:p>
            <a:pPr marL="520700" indent="-520700" eaLnBrk="0" hangingPunct="0">
              <a:buFont typeface="+mj-lt"/>
              <a:buAutoNum type="arabicPeriod"/>
            </a:pPr>
            <a:r>
              <a:rPr lang="en-US" b="1" dirty="0" smtClean="0">
                <a:solidFill>
                  <a:prstClr val="black"/>
                </a:solidFill>
                <a:latin typeface="Comic Sans MS" pitchFamily="66" charset="0"/>
                <a:ea typeface="Calibri" pitchFamily="34" charset="0"/>
                <a:cs typeface="Times New Roman" pitchFamily="18" charset="0"/>
              </a:rPr>
              <a:t>(2 pts) Name the four parts of a circuit:                 </a:t>
            </a:r>
            <a:endParaRPr lang="en-US" sz="900" b="1" dirty="0" smtClean="0">
              <a:solidFill>
                <a:prstClr val="black"/>
              </a:solidFill>
              <a:latin typeface="Comic Sans MS" pitchFamily="66" charset="0"/>
            </a:endParaRPr>
          </a:p>
          <a:p>
            <a:pPr marL="520700" indent="-520700" eaLnBrk="0" hangingPunct="0"/>
            <a:r>
              <a:rPr lang="en-US" b="1" dirty="0" smtClean="0">
                <a:solidFill>
                  <a:prstClr val="black"/>
                </a:solidFill>
                <a:latin typeface="Comic Sans MS" pitchFamily="66" charset="0"/>
                <a:ea typeface="Calibri" pitchFamily="34" charset="0"/>
                <a:cs typeface="Times New Roman" pitchFamily="18" charset="0"/>
              </a:rPr>
              <a:t/>
            </a:r>
            <a:br>
              <a:rPr lang="en-US" b="1" dirty="0" smtClean="0">
                <a:solidFill>
                  <a:prstClr val="black"/>
                </a:solidFill>
                <a:latin typeface="Comic Sans MS" pitchFamily="66" charset="0"/>
                <a:ea typeface="Calibri" pitchFamily="34" charset="0"/>
                <a:cs typeface="Times New Roman" pitchFamily="18" charset="0"/>
              </a:rPr>
            </a:br>
            <a:endParaRPr lang="en-US" sz="900" b="1" dirty="0" smtClean="0">
              <a:solidFill>
                <a:prstClr val="black"/>
              </a:solidFill>
              <a:latin typeface="Comic Sans MS" pitchFamily="66" charset="0"/>
            </a:endParaRPr>
          </a:p>
          <a:p>
            <a:pPr marL="520700" indent="-520700" eaLnBrk="0" hangingPunct="0">
              <a:buFont typeface="+mj-lt"/>
              <a:buAutoNum type="arabicPeriod" startAt="2"/>
            </a:pPr>
            <a:r>
              <a:rPr lang="en-US" b="1" dirty="0" smtClean="0">
                <a:solidFill>
                  <a:prstClr val="black"/>
                </a:solidFill>
                <a:latin typeface="Comic Sans MS" pitchFamily="66" charset="0"/>
                <a:ea typeface="Calibri" pitchFamily="34" charset="0"/>
                <a:cs typeface="Times New Roman" pitchFamily="18" charset="0"/>
              </a:rPr>
              <a:t>(4 pts) Briefly describe each of the four parts:</a:t>
            </a:r>
            <a:br>
              <a:rPr lang="en-US" b="1" dirty="0" smtClean="0">
                <a:solidFill>
                  <a:prstClr val="black"/>
                </a:solidFill>
                <a:latin typeface="Comic Sans MS" pitchFamily="66" charset="0"/>
                <a:ea typeface="Calibri" pitchFamily="34" charset="0"/>
                <a:cs typeface="Times New Roman" pitchFamily="18" charset="0"/>
              </a:rPr>
            </a:br>
            <a:r>
              <a:rPr lang="en-US" b="1" dirty="0" smtClean="0">
                <a:solidFill>
                  <a:prstClr val="black"/>
                </a:solidFill>
                <a:latin typeface="Comic Sans MS" pitchFamily="66" charset="0"/>
                <a:ea typeface="Calibri" pitchFamily="34" charset="0"/>
                <a:cs typeface="Times New Roman" pitchFamily="18" charset="0"/>
              </a:rPr>
              <a:t/>
            </a:r>
            <a:br>
              <a:rPr lang="en-US" b="1" dirty="0" smtClean="0">
                <a:solidFill>
                  <a:prstClr val="black"/>
                </a:solidFill>
                <a:latin typeface="Comic Sans MS" pitchFamily="66" charset="0"/>
                <a:ea typeface="Calibri" pitchFamily="34" charset="0"/>
                <a:cs typeface="Times New Roman" pitchFamily="18" charset="0"/>
              </a:rPr>
            </a:br>
            <a:endParaRPr lang="en-US" sz="900" b="1" dirty="0" smtClean="0">
              <a:solidFill>
                <a:prstClr val="black"/>
              </a:solidFill>
              <a:latin typeface="Comic Sans MS" pitchFamily="66" charset="0"/>
            </a:endParaRPr>
          </a:p>
          <a:p>
            <a:pPr marL="520700" indent="-520700" eaLnBrk="0" hangingPunct="0">
              <a:buFont typeface="+mj-lt"/>
              <a:buAutoNum type="arabicPeriod" startAt="2"/>
            </a:pPr>
            <a:r>
              <a:rPr lang="en-US" altLang="zh-CN" b="1" dirty="0" smtClean="0">
                <a:solidFill>
                  <a:prstClr val="black"/>
                </a:solidFill>
                <a:latin typeface="Comic Sans MS" pitchFamily="66" charset="0"/>
                <a:ea typeface="Calibri" pitchFamily="34" charset="0"/>
                <a:cs typeface="Times New Roman" pitchFamily="18" charset="0"/>
              </a:rPr>
              <a:t>(3 pts) Give an example of a circuit in your world              (other than the power grid in the video, or a flashlight),                           and identify its four parts:</a:t>
            </a:r>
            <a:br>
              <a:rPr lang="en-US" altLang="zh-CN" b="1" dirty="0" smtClean="0">
                <a:solidFill>
                  <a:prstClr val="black"/>
                </a:solidFill>
                <a:latin typeface="Comic Sans MS" pitchFamily="66" charset="0"/>
                <a:ea typeface="Calibri" pitchFamily="34" charset="0"/>
                <a:cs typeface="Times New Roman" pitchFamily="18" charset="0"/>
              </a:rPr>
            </a:br>
            <a:endParaRPr lang="en-US" altLang="zh-CN" b="1" dirty="0" smtClean="0">
              <a:solidFill>
                <a:prstClr val="black"/>
              </a:solidFill>
              <a:latin typeface="Comic Sans MS" pitchFamily="66" charset="0"/>
              <a:ea typeface="Calibri" pitchFamily="34" charset="0"/>
              <a:cs typeface="Times New Roman" pitchFamily="18" charset="0"/>
            </a:endParaRPr>
          </a:p>
          <a:p>
            <a:pPr marL="520700" indent="-520700" eaLnBrk="0" hangingPunct="0">
              <a:buFont typeface="+mj-lt"/>
              <a:buAutoNum type="arabicPeriod" startAt="2"/>
            </a:pPr>
            <a:endParaRPr lang="en-US" altLang="zh-CN" sz="900" b="1" dirty="0" smtClean="0">
              <a:solidFill>
                <a:prstClr val="black"/>
              </a:solidFill>
              <a:latin typeface="Comic Sans MS" pitchFamily="66" charset="0"/>
            </a:endParaRPr>
          </a:p>
          <a:p>
            <a:pPr marL="520700" indent="-520700" eaLnBrk="0" hangingPunct="0">
              <a:buFont typeface="+mj-lt"/>
              <a:buAutoNum type="arabicPeriod" startAt="2"/>
            </a:pPr>
            <a:r>
              <a:rPr lang="en-US" altLang="zh-CN" b="1" dirty="0" smtClean="0">
                <a:solidFill>
                  <a:prstClr val="black"/>
                </a:solidFill>
                <a:latin typeface="Comic Sans MS" pitchFamily="66" charset="0"/>
                <a:ea typeface="Calibri" pitchFamily="34" charset="0"/>
                <a:cs typeface="Times New Roman" pitchFamily="18" charset="0"/>
              </a:rPr>
              <a:t>(3 pts) What are the characteristics of an insulator, conductor and semiconductor. </a:t>
            </a:r>
          </a:p>
          <a:p>
            <a:pPr marL="520700" indent="-520700" eaLnBrk="0" hangingPunct="0">
              <a:buFont typeface="+mj-lt"/>
              <a:buAutoNum type="arabicPeriod" startAt="2"/>
            </a:pPr>
            <a:endParaRPr lang="en-US" altLang="zh-CN" sz="900" b="1" dirty="0" smtClean="0">
              <a:solidFill>
                <a:prstClr val="black"/>
              </a:solidFill>
              <a:latin typeface="Comic Sans MS" pitchFamily="66" charset="0"/>
              <a:cs typeface="Times New Roman" pitchFamily="18" charset="0"/>
            </a:endParaRPr>
          </a:p>
          <a:p>
            <a:pPr marL="520700" indent="-520700" eaLnBrk="0" hangingPunct="0">
              <a:buFont typeface="+mj-lt"/>
              <a:buAutoNum type="arabicPeriod" startAt="2"/>
            </a:pPr>
            <a:endParaRPr lang="en-US" altLang="zh-CN" sz="900" b="1" dirty="0" smtClean="0">
              <a:solidFill>
                <a:prstClr val="black"/>
              </a:solidFill>
              <a:latin typeface="Comic Sans MS" pitchFamily="66" charset="0"/>
            </a:endParaRPr>
          </a:p>
          <a:p>
            <a:pPr marL="520700" indent="-520700" eaLnBrk="0" hangingPunct="0">
              <a:buFont typeface="+mj-lt"/>
              <a:buAutoNum type="arabicPeriod" startAt="2"/>
            </a:pPr>
            <a:r>
              <a:rPr lang="en-US" altLang="zh-CN" b="1" dirty="0" smtClean="0">
                <a:solidFill>
                  <a:prstClr val="black"/>
                </a:solidFill>
                <a:latin typeface="Comic Sans MS" pitchFamily="66" charset="0"/>
                <a:ea typeface="Calibri" pitchFamily="34" charset="0"/>
                <a:cs typeface="Times New Roman" pitchFamily="18" charset="0"/>
              </a:rPr>
              <a:t>(3 pts) Give an example of an insulator, conductor and semiconductor</a:t>
            </a:r>
            <a:r>
              <a:rPr lang="en-US" altLang="zh-CN" sz="1200" b="1" dirty="0" smtClean="0">
                <a:solidFill>
                  <a:prstClr val="black"/>
                </a:solidFill>
                <a:latin typeface="Times New Roman" pitchFamily="18" charset="0"/>
                <a:ea typeface="Calibri" pitchFamily="34" charset="0"/>
                <a:cs typeface="Times New Roman" pitchFamily="18" charset="0"/>
              </a:rPr>
              <a:t/>
            </a:r>
            <a:br>
              <a:rPr lang="en-US" altLang="zh-CN" sz="1200" b="1" dirty="0" smtClean="0">
                <a:solidFill>
                  <a:prstClr val="black"/>
                </a:solidFill>
                <a:latin typeface="Times New Roman" pitchFamily="18" charset="0"/>
                <a:ea typeface="Calibri" pitchFamily="34" charset="0"/>
                <a:cs typeface="Times New Roman" pitchFamily="18" charset="0"/>
              </a:rPr>
            </a:br>
            <a:r>
              <a:rPr lang="en-US" altLang="zh-CN" sz="1200" b="1" dirty="0" smtClean="0">
                <a:solidFill>
                  <a:prstClr val="black"/>
                </a:solidFill>
                <a:latin typeface="Times New Roman" pitchFamily="18" charset="0"/>
                <a:ea typeface="Calibri" pitchFamily="34" charset="0"/>
                <a:cs typeface="Times New Roman" pitchFamily="18" charset="0"/>
              </a:rPr>
              <a:t/>
            </a:r>
            <a:br>
              <a:rPr lang="en-US" altLang="zh-CN" sz="1200" b="1" dirty="0" smtClean="0">
                <a:solidFill>
                  <a:prstClr val="black"/>
                </a:solidFill>
                <a:latin typeface="Times New Roman" pitchFamily="18" charset="0"/>
                <a:ea typeface="Calibri" pitchFamily="34" charset="0"/>
                <a:cs typeface="Times New Roman" pitchFamily="18" charset="0"/>
              </a:rPr>
            </a:br>
            <a:r>
              <a:rPr lang="en-US" altLang="zh-CN" sz="1200" b="1" dirty="0" smtClean="0">
                <a:solidFill>
                  <a:prstClr val="black"/>
                </a:solidFill>
                <a:latin typeface="Times New Roman" pitchFamily="18" charset="0"/>
                <a:ea typeface="Calibri" pitchFamily="34" charset="0"/>
                <a:cs typeface="Times New Roman" pitchFamily="18" charset="0"/>
              </a:rPr>
              <a:t/>
            </a:r>
            <a:br>
              <a:rPr lang="en-US" altLang="zh-CN" sz="1200" b="1" dirty="0" smtClean="0">
                <a:solidFill>
                  <a:prstClr val="black"/>
                </a:solidFill>
                <a:latin typeface="Times New Roman" pitchFamily="18" charset="0"/>
                <a:ea typeface="Calibri" pitchFamily="34" charset="0"/>
                <a:cs typeface="Times New Roman" pitchFamily="18" charset="0"/>
              </a:rPr>
            </a:br>
            <a:endParaRPr lang="en-US" altLang="zh-CN" dirty="0" smtClean="0">
              <a:solidFill>
                <a:prstClr val="black"/>
              </a:solidFill>
              <a:latin typeface="Arial" pitchFamily="34" charset="0"/>
            </a:endParaRPr>
          </a:p>
        </p:txBody>
      </p:sp>
    </p:spTree>
    <p:extLst>
      <p:ext uri="{BB962C8B-B14F-4D97-AF65-F5344CB8AC3E}">
        <p14:creationId xmlns:p14="http://schemas.microsoft.com/office/powerpoint/2010/main" val="958425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533401" y="635961"/>
            <a:ext cx="81534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0" indent="-9144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t>Worksheet </a:t>
            </a:r>
            <a:endParaRPr kumimoji="0" lang="en-US" sz="900" b="1" i="0" u="none" strike="noStrike" cap="none" normalizeH="0" baseline="0" dirty="0" smtClean="0">
              <a:ln>
                <a:noFill/>
              </a:ln>
              <a:solidFill>
                <a:schemeClr val="bg1"/>
              </a:solidFill>
              <a:effectLst/>
              <a:latin typeface="Comic Sans MS" pitchFamily="66" charset="0"/>
            </a:endParaRPr>
          </a:p>
          <a:p>
            <a:pPr marL="914400" marR="0" lvl="0" indent="-9144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t>Circuits &amp; Switches </a:t>
            </a:r>
            <a:br>
              <a:rPr kumimoji="0" lang="en-US" sz="2400"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br>
            <a:endParaRPr kumimoji="0" lang="en-US" sz="900" b="1" i="0" u="none" strike="noStrike" cap="none" normalizeH="0" baseline="0" dirty="0" smtClean="0">
              <a:ln>
                <a:noFill/>
              </a:ln>
              <a:solidFill>
                <a:schemeClr val="bg1"/>
              </a:solidFill>
              <a:effectLst/>
              <a:latin typeface="Comic Sans MS" pitchFamily="66" charset="0"/>
            </a:endParaRPr>
          </a:p>
          <a:p>
            <a:pPr marL="914400" marR="0" lvl="0" indent="-91440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t>Name:___________________ Period:___</a:t>
            </a:r>
            <a:r>
              <a:rPr kumimoji="0" lang="en-US" b="1" i="0" u="none" strike="noStrike" cap="none" normalizeH="0" dirty="0" smtClean="0">
                <a:ln>
                  <a:noFill/>
                </a:ln>
                <a:solidFill>
                  <a:schemeClr val="bg1"/>
                </a:solidFill>
                <a:effectLst/>
                <a:latin typeface="Comic Sans MS" pitchFamily="66" charset="0"/>
                <a:ea typeface="Calibri" pitchFamily="34" charset="0"/>
                <a:cs typeface="Times New Roman" pitchFamily="18" charset="0"/>
              </a:rPr>
              <a:t>  </a:t>
            </a:r>
            <a:r>
              <a:rPr kumimoji="0" lang="en-US"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t>Date:_____ Score:__/15</a:t>
            </a:r>
            <a:endParaRPr kumimoji="0" lang="en-US" sz="900" b="1" i="0" u="none" strike="noStrike" cap="none" normalizeH="0" baseline="0" dirty="0" smtClean="0">
              <a:ln>
                <a:noFill/>
              </a:ln>
              <a:solidFill>
                <a:schemeClr val="bg1"/>
              </a:solidFill>
              <a:effectLst/>
              <a:latin typeface="Comic Sans MS" pitchFamily="66" charset="0"/>
            </a:endParaRPr>
          </a:p>
          <a:p>
            <a:pPr marL="520700" marR="0" lvl="0" indent="-520700" algn="l" defTabSz="914400" rtl="0" eaLnBrk="0" fontAlgn="base" latinLnBrk="0" hangingPunct="0">
              <a:lnSpc>
                <a:spcPct val="10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t>(2 pts) Name the four parts of a circuit:                 </a:t>
            </a:r>
            <a:endParaRPr kumimoji="0" lang="en-US" sz="900" b="1" i="0" u="none" strike="noStrike" cap="none" normalizeH="0" baseline="0" dirty="0" smtClean="0">
              <a:ln>
                <a:noFill/>
              </a:ln>
              <a:solidFill>
                <a:schemeClr val="bg1"/>
              </a:solidFill>
              <a:effectLst/>
              <a:latin typeface="Comic Sans MS" pitchFamily="66" charset="0"/>
            </a:endParaRPr>
          </a:p>
          <a:p>
            <a:pPr marL="520700" marR="0" lvl="0" indent="-520700" algn="l"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t/>
            </a:r>
            <a:br>
              <a:rPr kumimoji="0" lang="en-US"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br>
            <a:endParaRPr kumimoji="0" lang="en-US" sz="900" b="1" i="0" u="none" strike="noStrike" cap="none" normalizeH="0" baseline="0" dirty="0" smtClean="0">
              <a:ln>
                <a:noFill/>
              </a:ln>
              <a:solidFill>
                <a:schemeClr val="bg1"/>
              </a:solidFill>
              <a:effectLst/>
              <a:latin typeface="Comic Sans MS" pitchFamily="66" charset="0"/>
            </a:endParaRPr>
          </a:p>
          <a:p>
            <a:pPr marL="520700" marR="0" lvl="0" indent="-520700" algn="l" defTabSz="914400" rtl="0" eaLnBrk="0" fontAlgn="base" latinLnBrk="0" hangingPunct="0">
              <a:lnSpc>
                <a:spcPct val="100000"/>
              </a:lnSpc>
              <a:spcBef>
                <a:spcPct val="0"/>
              </a:spcBef>
              <a:spcAft>
                <a:spcPct val="0"/>
              </a:spcAft>
              <a:buClrTx/>
              <a:buSzTx/>
              <a:buFont typeface="+mj-lt"/>
              <a:buAutoNum type="arabicPeriod" startAt="2"/>
              <a:tabLst/>
            </a:pPr>
            <a:r>
              <a:rPr kumimoji="0" lang="en-US"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t>(4 pts) Briefly describe each of the four parts:</a:t>
            </a:r>
            <a:br>
              <a:rPr kumimoji="0" lang="en-US"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br>
            <a:r>
              <a:rPr kumimoji="0" lang="en-US"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t/>
            </a:r>
            <a:br>
              <a:rPr kumimoji="0" lang="en-US"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br>
            <a:endParaRPr kumimoji="0" lang="en-US" sz="900" b="1" i="0" u="none" strike="noStrike" cap="none" normalizeH="0" baseline="0" dirty="0" smtClean="0">
              <a:ln>
                <a:noFill/>
              </a:ln>
              <a:solidFill>
                <a:schemeClr val="bg1"/>
              </a:solidFill>
              <a:effectLst/>
              <a:latin typeface="Comic Sans MS" pitchFamily="66" charset="0"/>
            </a:endParaRPr>
          </a:p>
          <a:p>
            <a:pPr marL="520700" marR="0" lvl="0" indent="-520700" algn="l" defTabSz="914400" rtl="0" eaLnBrk="0" fontAlgn="base" latinLnBrk="0" hangingPunct="0">
              <a:lnSpc>
                <a:spcPct val="100000"/>
              </a:lnSpc>
              <a:spcBef>
                <a:spcPct val="0"/>
              </a:spcBef>
              <a:spcAft>
                <a:spcPct val="0"/>
              </a:spcAft>
              <a:buClrTx/>
              <a:buSzTx/>
              <a:buFont typeface="+mj-lt"/>
              <a:buAutoNum type="arabicPeriod" startAt="2"/>
              <a:tabLst/>
            </a:pPr>
            <a:r>
              <a:rPr kumimoji="0" lang="en-US" altLang="zh-CN"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t>(3 pts) Give an example of a circuit in your world              (other than the power grid in the video, or a flashlight),                           and identify its four parts:</a:t>
            </a:r>
            <a:br>
              <a:rPr kumimoji="0" lang="en-US" altLang="zh-CN"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br>
            <a:endParaRPr kumimoji="0" lang="en-US" altLang="zh-CN"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endParaRPr>
          </a:p>
          <a:p>
            <a:pPr marL="520700" marR="0" lvl="0" indent="-520700" algn="l" defTabSz="914400" rtl="0" eaLnBrk="0" fontAlgn="base" latinLnBrk="0" hangingPunct="0">
              <a:lnSpc>
                <a:spcPct val="100000"/>
              </a:lnSpc>
              <a:spcBef>
                <a:spcPct val="0"/>
              </a:spcBef>
              <a:spcAft>
                <a:spcPct val="0"/>
              </a:spcAft>
              <a:buClrTx/>
              <a:buSzTx/>
              <a:buFont typeface="+mj-lt"/>
              <a:buAutoNum type="arabicPeriod" startAt="2"/>
              <a:tabLst/>
            </a:pPr>
            <a:endParaRPr kumimoji="0" lang="en-US" altLang="zh-CN" sz="900" b="1" i="0" u="none" strike="noStrike" cap="none" normalizeH="0" baseline="0" dirty="0" smtClean="0">
              <a:ln>
                <a:noFill/>
              </a:ln>
              <a:solidFill>
                <a:schemeClr val="bg1"/>
              </a:solidFill>
              <a:effectLst/>
              <a:latin typeface="Comic Sans MS" pitchFamily="66" charset="0"/>
            </a:endParaRPr>
          </a:p>
          <a:p>
            <a:pPr marL="520700" marR="0" lvl="0" indent="-520700" algn="l" defTabSz="914400" rtl="0" eaLnBrk="0" fontAlgn="base" latinLnBrk="0" hangingPunct="0">
              <a:lnSpc>
                <a:spcPct val="100000"/>
              </a:lnSpc>
              <a:spcBef>
                <a:spcPct val="0"/>
              </a:spcBef>
              <a:spcAft>
                <a:spcPct val="0"/>
              </a:spcAft>
              <a:buClrTx/>
              <a:buSzTx/>
              <a:buFont typeface="+mj-lt"/>
              <a:buAutoNum type="arabicPeriod" startAt="2"/>
              <a:tabLst/>
            </a:pPr>
            <a:r>
              <a:rPr kumimoji="0" lang="en-US" altLang="zh-CN"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t>(3 pts) What are the characteristics of an insulator, conductor and semiconductor. </a:t>
            </a:r>
          </a:p>
          <a:p>
            <a:pPr marL="520700" marR="0" lvl="0" indent="-520700" algn="l" defTabSz="914400" rtl="0" eaLnBrk="0" fontAlgn="base" latinLnBrk="0" hangingPunct="0">
              <a:lnSpc>
                <a:spcPct val="100000"/>
              </a:lnSpc>
              <a:spcBef>
                <a:spcPct val="0"/>
              </a:spcBef>
              <a:spcAft>
                <a:spcPct val="0"/>
              </a:spcAft>
              <a:buClrTx/>
              <a:buSzTx/>
              <a:buFont typeface="+mj-lt"/>
              <a:buAutoNum type="arabicPeriod" startAt="2"/>
              <a:tabLst/>
            </a:pPr>
            <a:endParaRPr lang="en-US" altLang="zh-CN" sz="900" b="1" dirty="0" smtClean="0">
              <a:solidFill>
                <a:schemeClr val="bg1"/>
              </a:solidFill>
              <a:latin typeface="Comic Sans MS" pitchFamily="66" charset="0"/>
              <a:cs typeface="Times New Roman" pitchFamily="18" charset="0"/>
            </a:endParaRPr>
          </a:p>
          <a:p>
            <a:pPr marL="520700" marR="0" lvl="0" indent="-520700" algn="l" defTabSz="914400" rtl="0" eaLnBrk="0" fontAlgn="base" latinLnBrk="0" hangingPunct="0">
              <a:lnSpc>
                <a:spcPct val="100000"/>
              </a:lnSpc>
              <a:spcBef>
                <a:spcPct val="0"/>
              </a:spcBef>
              <a:spcAft>
                <a:spcPct val="0"/>
              </a:spcAft>
              <a:buClrTx/>
              <a:buSzTx/>
              <a:buFont typeface="+mj-lt"/>
              <a:buAutoNum type="arabicPeriod" startAt="2"/>
              <a:tabLst/>
            </a:pPr>
            <a:endParaRPr kumimoji="0" lang="en-US" altLang="zh-CN" sz="900" b="1" i="0" u="none" strike="noStrike" cap="none" normalizeH="0" baseline="0" dirty="0" smtClean="0">
              <a:ln>
                <a:noFill/>
              </a:ln>
              <a:solidFill>
                <a:schemeClr val="bg1"/>
              </a:solidFill>
              <a:effectLst/>
              <a:latin typeface="Comic Sans MS" pitchFamily="66" charset="0"/>
            </a:endParaRPr>
          </a:p>
          <a:p>
            <a:pPr marL="520700" marR="0" lvl="0" indent="-520700" algn="l" defTabSz="914400" rtl="0" eaLnBrk="0" fontAlgn="base" latinLnBrk="0" hangingPunct="0">
              <a:lnSpc>
                <a:spcPct val="100000"/>
              </a:lnSpc>
              <a:spcBef>
                <a:spcPct val="0"/>
              </a:spcBef>
              <a:spcAft>
                <a:spcPct val="0"/>
              </a:spcAft>
              <a:buClrTx/>
              <a:buSzTx/>
              <a:buFont typeface="+mj-lt"/>
              <a:buAutoNum type="arabicPeriod" startAt="2"/>
              <a:tabLst/>
            </a:pPr>
            <a:r>
              <a:rPr kumimoji="0" lang="en-US" altLang="zh-CN" b="1" i="0" u="none" strike="noStrike" cap="none" normalizeH="0" baseline="0" dirty="0" smtClean="0">
                <a:ln>
                  <a:noFill/>
                </a:ln>
                <a:solidFill>
                  <a:schemeClr val="bg1"/>
                </a:solidFill>
                <a:effectLst/>
                <a:latin typeface="Comic Sans MS" pitchFamily="66" charset="0"/>
                <a:ea typeface="Calibri" pitchFamily="34" charset="0"/>
                <a:cs typeface="Times New Roman" pitchFamily="18" charset="0"/>
              </a:rPr>
              <a:t>(3 pts) Give an example of an insulator, conductor and semiconductor</a:t>
            </a:r>
            <a:r>
              <a:rPr kumimoji="0" lang="en-US" altLang="zh-CN"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r>
            <a:br>
              <a:rPr kumimoji="0" lang="en-US" altLang="zh-CN"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br>
            <a:r>
              <a:rPr kumimoji="0" lang="en-US" altLang="zh-CN"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r>
            <a:br>
              <a:rPr kumimoji="0" lang="en-US" altLang="zh-CN"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br>
            <a:r>
              <a:rPr kumimoji="0" lang="en-US" altLang="zh-CN"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r>
            <a:br>
              <a:rPr kumimoji="0" lang="en-US" altLang="zh-CN"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br>
            <a:endParaRPr kumimoji="0" lang="en-US" altLang="zh-CN" sz="1800" b="0" i="0" u="none" strike="noStrike" cap="none" normalizeH="0" baseline="0" dirty="0" smtClean="0">
              <a:ln>
                <a:noFill/>
              </a:ln>
              <a:solidFill>
                <a:schemeClr val="bg1"/>
              </a:solidFill>
              <a:effectLst/>
              <a:latin typeface="Arial" pitchFamily="34" charset="0"/>
            </a:endParaRPr>
          </a:p>
        </p:txBody>
      </p:sp>
      <p:sp>
        <p:nvSpPr>
          <p:cNvPr id="3" name="TextBox 3"/>
          <p:cNvSpPr txBox="1">
            <a:spLocks noChangeArrowheads="1"/>
          </p:cNvSpPr>
          <p:nvPr/>
        </p:nvSpPr>
        <p:spPr bwMode="auto">
          <a:xfrm>
            <a:off x="533401" y="6006662"/>
            <a:ext cx="6035627" cy="800219"/>
          </a:xfrm>
          <a:prstGeom prst="rect">
            <a:avLst/>
          </a:prstGeom>
          <a:noFill/>
          <a:ln w="9525">
            <a:noFill/>
            <a:miter lim="800000"/>
            <a:headEnd/>
            <a:tailEnd/>
          </a:ln>
        </p:spPr>
        <p:txBody>
          <a:bodyPr wrap="none">
            <a:spAutoFit/>
          </a:bodyPr>
          <a:lstStyle/>
          <a:p>
            <a:r>
              <a:rPr lang="en-US" sz="2800" dirty="0">
                <a:hlinkClick r:id="rId3" action="ppaction://hlinkfile"/>
              </a:rPr>
              <a:t>INTEL_JOURNEY_INSIDE-chapter2</a:t>
            </a:r>
            <a:endParaRPr lang="en-US" sz="2800" dirty="0">
              <a:hlinkClick r:id="rId3" action="ppaction://hlinkfile" tooltip="I:\My Documents\Chief\IG's\Stem Robotics 101\Course - STEM Robotics 101\Unit 2 - Circuits and Computers\Lesson 2.INTEL_JOURNEY_INSIDE-chapter2"/>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457200"/>
            <a:ext cx="8229600" cy="1143000"/>
          </a:xfrm>
        </p:spPr>
        <p:txBody>
          <a:bodyPr/>
          <a:lstStyle/>
          <a:p>
            <a:pPr algn="ctr"/>
            <a:r>
              <a:rPr lang="en-US" dirty="0" smtClean="0"/>
              <a:t>The 4 Parts of a Circuit</a:t>
            </a:r>
            <a:br>
              <a:rPr lang="en-US" dirty="0" smtClean="0"/>
            </a:br>
            <a:r>
              <a:rPr lang="en-US" sz="2000" dirty="0" smtClean="0"/>
              <a:t>(5:04)</a:t>
            </a:r>
          </a:p>
        </p:txBody>
      </p:sp>
      <p:sp>
        <p:nvSpPr>
          <p:cNvPr id="3" name="Content Placeholder 2"/>
          <p:cNvSpPr>
            <a:spLocks noGrp="1"/>
          </p:cNvSpPr>
          <p:nvPr>
            <p:ph idx="1"/>
          </p:nvPr>
        </p:nvSpPr>
        <p:spPr>
          <a:xfrm>
            <a:off x="457200" y="1600200"/>
            <a:ext cx="8229600" cy="2362200"/>
          </a:xfrm>
        </p:spPr>
        <p:txBody>
          <a:bodyPr>
            <a:normAutofit fontScale="92500" lnSpcReduction="10000"/>
          </a:bodyPr>
          <a:lstStyle/>
          <a:p>
            <a:r>
              <a:rPr lang="en-US" dirty="0" smtClean="0"/>
              <a:t>Discuss with your partner:</a:t>
            </a:r>
          </a:p>
          <a:p>
            <a:pPr lvl="1"/>
            <a:r>
              <a:rPr lang="en-US" dirty="0" smtClean="0"/>
              <a:t>What are the 4 parts of a circuit?</a:t>
            </a:r>
          </a:p>
          <a:p>
            <a:pPr lvl="1"/>
            <a:r>
              <a:rPr lang="en-US" dirty="0" smtClean="0"/>
              <a:t>What does each do?</a:t>
            </a:r>
          </a:p>
          <a:p>
            <a:pPr lvl="1"/>
            <a:r>
              <a:rPr lang="en-US" dirty="0" smtClean="0"/>
              <a:t>What are some examples of each?</a:t>
            </a:r>
          </a:p>
          <a:p>
            <a:pPr lvl="1"/>
            <a:r>
              <a:rPr lang="en-US" dirty="0" smtClean="0"/>
              <a:t>Give an example of a circuit.                                                          (Other then </a:t>
            </a:r>
            <a:r>
              <a:rPr lang="en-US" altLang="zh-CN" dirty="0" smtClean="0">
                <a:ea typeface="Calibri" pitchFamily="34" charset="0"/>
                <a:cs typeface="Times New Roman" pitchFamily="18" charset="0"/>
              </a:rPr>
              <a:t>the </a:t>
            </a:r>
            <a:r>
              <a:rPr lang="en-US" altLang="zh-CN" dirty="0">
                <a:ea typeface="Calibri" pitchFamily="34" charset="0"/>
                <a:cs typeface="Times New Roman" pitchFamily="18" charset="0"/>
              </a:rPr>
              <a:t>power grid in the </a:t>
            </a:r>
            <a:r>
              <a:rPr lang="en-US" altLang="zh-CN" dirty="0" smtClean="0">
                <a:ea typeface="Calibri" pitchFamily="34" charset="0"/>
                <a:cs typeface="Times New Roman" pitchFamily="18" charset="0"/>
              </a:rPr>
              <a:t>video)</a:t>
            </a:r>
            <a:endParaRPr lang="en-US" dirty="0" smtClean="0"/>
          </a:p>
        </p:txBody>
      </p:sp>
      <p:sp>
        <p:nvSpPr>
          <p:cNvPr id="7172" name="TextBox 3"/>
          <p:cNvSpPr txBox="1">
            <a:spLocks noChangeArrowheads="1"/>
          </p:cNvSpPr>
          <p:nvPr/>
        </p:nvSpPr>
        <p:spPr bwMode="auto">
          <a:xfrm>
            <a:off x="1219200" y="4724400"/>
            <a:ext cx="1584088" cy="523220"/>
          </a:xfrm>
          <a:prstGeom prst="rect">
            <a:avLst/>
          </a:prstGeom>
          <a:noFill/>
          <a:ln w="9525">
            <a:noFill/>
            <a:miter lim="800000"/>
            <a:headEnd/>
            <a:tailEnd/>
          </a:ln>
        </p:spPr>
        <p:txBody>
          <a:bodyPr wrap="none">
            <a:spAutoFit/>
          </a:bodyPr>
          <a:lstStyle/>
          <a:p>
            <a:r>
              <a:rPr lang="en-US" sz="2800" dirty="0" smtClean="0">
                <a:hlinkClick r:id="rId3"/>
              </a:rPr>
              <a:t>Example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blinds(horizontal)">
                                      <p:cBhvr>
                                        <p:cTn id="2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1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Review Question 1</a:t>
            </a:r>
          </a:p>
        </p:txBody>
      </p:sp>
      <p:sp>
        <p:nvSpPr>
          <p:cNvPr id="8195" name="Content Placeholder 2"/>
          <p:cNvSpPr>
            <a:spLocks noGrp="1"/>
          </p:cNvSpPr>
          <p:nvPr>
            <p:ph idx="1"/>
          </p:nvPr>
        </p:nvSpPr>
        <p:spPr/>
        <p:txBody>
          <a:bodyPr/>
          <a:lstStyle/>
          <a:p>
            <a:pPr>
              <a:buFont typeface="Arial" charset="0"/>
              <a:buNone/>
            </a:pPr>
            <a:r>
              <a:rPr lang="en-US" dirty="0" smtClean="0"/>
              <a:t>Which part of a circuit would a wire be?</a:t>
            </a:r>
          </a:p>
          <a:p>
            <a:pPr>
              <a:buFont typeface="Arial" charset="0"/>
              <a:buNone/>
            </a:pPr>
            <a:r>
              <a:rPr lang="en-US" dirty="0" smtClean="0"/>
              <a:t>A) Power Source</a:t>
            </a:r>
          </a:p>
          <a:p>
            <a:pPr>
              <a:buFont typeface="Arial" charset="0"/>
              <a:buNone/>
            </a:pPr>
            <a:r>
              <a:rPr lang="en-US" dirty="0" smtClean="0"/>
              <a:t>B) Conducting Path</a:t>
            </a:r>
          </a:p>
          <a:p>
            <a:pPr>
              <a:buFont typeface="Arial" charset="0"/>
              <a:buNone/>
            </a:pPr>
            <a:r>
              <a:rPr lang="en-US" dirty="0" smtClean="0"/>
              <a:t>C) Switch</a:t>
            </a:r>
          </a:p>
          <a:p>
            <a:pPr>
              <a:buFont typeface="Arial" charset="0"/>
              <a:buNone/>
            </a:pPr>
            <a:r>
              <a:rPr lang="en-US" dirty="0" smtClean="0"/>
              <a:t>D) Load</a:t>
            </a:r>
          </a:p>
          <a:p>
            <a:pPr>
              <a:buFont typeface="Arial" charset="0"/>
              <a:buNone/>
            </a:pPr>
            <a:r>
              <a:rPr lang="en-US" dirty="0" smtClean="0"/>
              <a:t>E) None of the above</a:t>
            </a:r>
          </a:p>
        </p:txBody>
      </p:sp>
    </p:spTree>
    <p:extLst>
      <p:ext uri="{BB962C8B-B14F-4D97-AF65-F5344CB8AC3E}">
        <p14:creationId xmlns:p14="http://schemas.microsoft.com/office/powerpoint/2010/main" val="769303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Review Question 1</a:t>
            </a:r>
          </a:p>
        </p:txBody>
      </p:sp>
      <p:sp>
        <p:nvSpPr>
          <p:cNvPr id="8195" name="Content Placeholder 2"/>
          <p:cNvSpPr>
            <a:spLocks noGrp="1"/>
          </p:cNvSpPr>
          <p:nvPr>
            <p:ph idx="1"/>
          </p:nvPr>
        </p:nvSpPr>
        <p:spPr/>
        <p:txBody>
          <a:bodyPr/>
          <a:lstStyle/>
          <a:p>
            <a:pPr>
              <a:buFont typeface="Arial" charset="0"/>
              <a:buNone/>
            </a:pPr>
            <a:r>
              <a:rPr lang="en-US" dirty="0" smtClean="0"/>
              <a:t>Which part of a circuit would a wire be?</a:t>
            </a:r>
          </a:p>
          <a:p>
            <a:pPr>
              <a:buFont typeface="Arial" charset="0"/>
              <a:buNone/>
            </a:pPr>
            <a:r>
              <a:rPr lang="en-US" dirty="0" smtClean="0"/>
              <a:t>A) Power Source</a:t>
            </a:r>
          </a:p>
          <a:p>
            <a:pPr>
              <a:buFont typeface="Arial" charset="0"/>
              <a:buNone/>
            </a:pPr>
            <a:r>
              <a:rPr lang="en-US" dirty="0" smtClean="0">
                <a:solidFill>
                  <a:srgbClr val="FFFF00"/>
                </a:solidFill>
              </a:rPr>
              <a:t>B) Conducting Path</a:t>
            </a:r>
          </a:p>
          <a:p>
            <a:pPr>
              <a:buFont typeface="Arial" charset="0"/>
              <a:buNone/>
            </a:pPr>
            <a:r>
              <a:rPr lang="en-US" dirty="0" smtClean="0"/>
              <a:t>C) Switch</a:t>
            </a:r>
          </a:p>
          <a:p>
            <a:pPr>
              <a:buFont typeface="Arial" charset="0"/>
              <a:buNone/>
            </a:pPr>
            <a:r>
              <a:rPr lang="en-US" dirty="0" smtClean="0"/>
              <a:t>D) Load</a:t>
            </a:r>
          </a:p>
          <a:p>
            <a:pPr>
              <a:buFont typeface="Arial" charset="0"/>
              <a:buNone/>
            </a:pPr>
            <a:r>
              <a:rPr lang="en-US" dirty="0" smtClean="0"/>
              <a:t>E) None of the above</a:t>
            </a:r>
          </a:p>
        </p:txBody>
      </p:sp>
    </p:spTree>
    <p:extLst>
      <p:ext uri="{BB962C8B-B14F-4D97-AF65-F5344CB8AC3E}">
        <p14:creationId xmlns:p14="http://schemas.microsoft.com/office/powerpoint/2010/main" val="4253674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Review Question 2</a:t>
            </a:r>
          </a:p>
        </p:txBody>
      </p:sp>
      <p:sp>
        <p:nvSpPr>
          <p:cNvPr id="9219" name="Content Placeholder 2"/>
          <p:cNvSpPr>
            <a:spLocks noGrp="1"/>
          </p:cNvSpPr>
          <p:nvPr>
            <p:ph idx="1"/>
          </p:nvPr>
        </p:nvSpPr>
        <p:spPr>
          <a:xfrm>
            <a:off x="457200" y="1905000"/>
            <a:ext cx="8686800" cy="4221163"/>
          </a:xfrm>
        </p:spPr>
        <p:txBody>
          <a:bodyPr/>
          <a:lstStyle/>
          <a:p>
            <a:pPr>
              <a:buFont typeface="Arial" charset="0"/>
              <a:buNone/>
            </a:pPr>
            <a:r>
              <a:rPr lang="en-US" dirty="0" smtClean="0"/>
              <a:t>Which part of a circuit acts like a pump for electrons?</a:t>
            </a:r>
          </a:p>
          <a:p>
            <a:pPr>
              <a:buFont typeface="Arial" charset="0"/>
              <a:buNone/>
            </a:pPr>
            <a:r>
              <a:rPr lang="en-US" dirty="0" smtClean="0"/>
              <a:t>A) Power Source</a:t>
            </a:r>
          </a:p>
          <a:p>
            <a:pPr>
              <a:buFont typeface="Arial" charset="0"/>
              <a:buNone/>
            </a:pPr>
            <a:r>
              <a:rPr lang="en-US" dirty="0" smtClean="0"/>
              <a:t>B) Conducting Path</a:t>
            </a:r>
          </a:p>
          <a:p>
            <a:pPr>
              <a:buFont typeface="Arial" charset="0"/>
              <a:buNone/>
            </a:pPr>
            <a:r>
              <a:rPr lang="en-US" dirty="0" smtClean="0"/>
              <a:t>C) Switch</a:t>
            </a:r>
          </a:p>
          <a:p>
            <a:pPr>
              <a:buFont typeface="Arial" charset="0"/>
              <a:buNone/>
            </a:pPr>
            <a:r>
              <a:rPr lang="en-US" dirty="0" smtClean="0"/>
              <a:t>D) Load</a:t>
            </a:r>
          </a:p>
          <a:p>
            <a:pPr>
              <a:buFont typeface="Arial" charset="0"/>
              <a:buNone/>
            </a:pPr>
            <a:r>
              <a:rPr lang="en-US" dirty="0" smtClean="0"/>
              <a:t>E) None of the above</a:t>
            </a:r>
          </a:p>
        </p:txBody>
      </p:sp>
    </p:spTree>
    <p:extLst>
      <p:ext uri="{BB962C8B-B14F-4D97-AF65-F5344CB8AC3E}">
        <p14:creationId xmlns:p14="http://schemas.microsoft.com/office/powerpoint/2010/main" val="3440598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Review Question 2</a:t>
            </a:r>
          </a:p>
        </p:txBody>
      </p:sp>
      <p:sp>
        <p:nvSpPr>
          <p:cNvPr id="9219" name="Content Placeholder 2"/>
          <p:cNvSpPr>
            <a:spLocks noGrp="1"/>
          </p:cNvSpPr>
          <p:nvPr>
            <p:ph idx="1"/>
          </p:nvPr>
        </p:nvSpPr>
        <p:spPr>
          <a:xfrm>
            <a:off x="457200" y="1905000"/>
            <a:ext cx="8686800" cy="4221163"/>
          </a:xfrm>
        </p:spPr>
        <p:txBody>
          <a:bodyPr/>
          <a:lstStyle/>
          <a:p>
            <a:pPr>
              <a:buFont typeface="Arial" charset="0"/>
              <a:buNone/>
            </a:pPr>
            <a:r>
              <a:rPr lang="en-US" dirty="0" smtClean="0"/>
              <a:t>Which part of a circuit acts like a pump for electrons?</a:t>
            </a:r>
          </a:p>
          <a:p>
            <a:pPr>
              <a:buFont typeface="Arial" charset="0"/>
              <a:buNone/>
            </a:pPr>
            <a:r>
              <a:rPr lang="en-US" dirty="0" smtClean="0">
                <a:solidFill>
                  <a:srgbClr val="FFFF00"/>
                </a:solidFill>
              </a:rPr>
              <a:t>A) Power Source</a:t>
            </a:r>
          </a:p>
          <a:p>
            <a:pPr>
              <a:buFont typeface="Arial" charset="0"/>
              <a:buNone/>
            </a:pPr>
            <a:r>
              <a:rPr lang="en-US" dirty="0" smtClean="0"/>
              <a:t>B) Conducting Path</a:t>
            </a:r>
          </a:p>
          <a:p>
            <a:pPr>
              <a:buFont typeface="Arial" charset="0"/>
              <a:buNone/>
            </a:pPr>
            <a:r>
              <a:rPr lang="en-US" dirty="0" smtClean="0"/>
              <a:t>C) Switch</a:t>
            </a:r>
          </a:p>
          <a:p>
            <a:pPr>
              <a:buFont typeface="Arial" charset="0"/>
              <a:buNone/>
            </a:pPr>
            <a:r>
              <a:rPr lang="en-US" dirty="0" smtClean="0"/>
              <a:t>D) Load</a:t>
            </a:r>
          </a:p>
          <a:p>
            <a:pPr>
              <a:buFont typeface="Arial" charset="0"/>
              <a:buNone/>
            </a:pPr>
            <a:r>
              <a:rPr lang="en-US" dirty="0" smtClean="0"/>
              <a:t>E) None of the above</a:t>
            </a:r>
          </a:p>
        </p:txBody>
      </p:sp>
    </p:spTree>
    <p:extLst>
      <p:ext uri="{BB962C8B-B14F-4D97-AF65-F5344CB8AC3E}">
        <p14:creationId xmlns:p14="http://schemas.microsoft.com/office/powerpoint/2010/main" val="21879126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12288</TotalTime>
  <Words>2469</Words>
  <Application>Microsoft Office PowerPoint</Application>
  <PresentationFormat>On-screen Show (4:3)</PresentationFormat>
  <Paragraphs>488</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     Circuits and Computers Stem Robotics 101  Unit 2</vt:lpstr>
      <vt:lpstr>Circuits and Switches  U2C1</vt:lpstr>
      <vt:lpstr>2.1 Circuits and Switches</vt:lpstr>
      <vt:lpstr>PowerPoint Presentation</vt:lpstr>
      <vt:lpstr>The 4 Parts of a Circuit (5:04)</vt:lpstr>
      <vt:lpstr>Review Question 1</vt:lpstr>
      <vt:lpstr>Review Question 1</vt:lpstr>
      <vt:lpstr>Review Question 2</vt:lpstr>
      <vt:lpstr>Review Question 2</vt:lpstr>
      <vt:lpstr>Review Question 3</vt:lpstr>
      <vt:lpstr>Review Question 3</vt:lpstr>
      <vt:lpstr>Review Question 4</vt:lpstr>
      <vt:lpstr>Review Question 4</vt:lpstr>
      <vt:lpstr>Review Question 5</vt:lpstr>
      <vt:lpstr>Review Question 5</vt:lpstr>
      <vt:lpstr>Conductors and Insulators (1:46)</vt:lpstr>
      <vt:lpstr>Review Question 6</vt:lpstr>
      <vt:lpstr>Review Question 6</vt:lpstr>
      <vt:lpstr>Review Question 7</vt:lpstr>
      <vt:lpstr>Review Question 7</vt:lpstr>
      <vt:lpstr>Review Question 8</vt:lpstr>
      <vt:lpstr>Review Question 8</vt:lpstr>
      <vt:lpstr>Review Question 9</vt:lpstr>
      <vt:lpstr>Review Question 9</vt:lpstr>
      <vt:lpstr>Computer Circuits (7:21)</vt:lpstr>
      <vt:lpstr>Review Question 10</vt:lpstr>
      <vt:lpstr>Review Question 10</vt:lpstr>
      <vt:lpstr>Review Question 11</vt:lpstr>
      <vt:lpstr>Review Question 11</vt:lpstr>
      <vt:lpstr>Review Question 12</vt:lpstr>
      <vt:lpstr>Review Question 12</vt:lpstr>
      <vt:lpstr>Hands-on Circuits Lab</vt:lpstr>
      <vt:lpstr>Hands-on Circuits Lab</vt:lpstr>
      <vt:lpstr>Circuit Construction Kit,  Virtual Lab</vt:lpstr>
      <vt:lpstr>Circuits &amp; Computers - Review</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Rule</dc:title>
  <dc:creator>Randy</dc:creator>
  <cp:lastModifiedBy>tmann</cp:lastModifiedBy>
  <cp:revision>265</cp:revision>
  <cp:lastPrinted>2013-03-12T17:39:00Z</cp:lastPrinted>
  <dcterms:created xsi:type="dcterms:W3CDTF">2009-07-20T13:44:00Z</dcterms:created>
  <dcterms:modified xsi:type="dcterms:W3CDTF">2013-03-12T17:50:48Z</dcterms:modified>
</cp:coreProperties>
</file>